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9"/>
  </p:notesMasterIdLst>
  <p:handoutMasterIdLst>
    <p:handoutMasterId r:id="rId30"/>
  </p:handoutMasterIdLst>
  <p:sldIdLst>
    <p:sldId id="257" r:id="rId2"/>
    <p:sldId id="283"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30723"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30724"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E0337AF9-9F03-8243-A7A1-A79E24F254DD}" type="datetime1">
              <a:rPr lang="en-US"/>
              <a:pPr/>
              <a:t>9/5/2018</a:t>
            </a:fld>
            <a:endParaRPr lang="en-US"/>
          </a:p>
        </p:txBody>
      </p:sp>
      <p:sp>
        <p:nvSpPr>
          <p:cNvPr id="30725" name="Rectangle 2"/>
          <p:cNvSpPr>
            <a:spLocks noGrp="1" noRot="1" noChangeAspect="1" noChangeArrowheads="1" noTextEdit="1"/>
          </p:cNvSpPr>
          <p:nvPr>
            <p:ph type="sldImg"/>
          </p:nvPr>
        </p:nvSpPr>
        <p:spPr>
          <a:ln/>
        </p:spPr>
      </p:sp>
      <p:sp>
        <p:nvSpPr>
          <p:cNvPr id="3072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239367" indent="-239367"/>
            <a:endParaRPr lang="en-US">
              <a:ea typeface="ＭＳ Ｐゴシック" charset="0"/>
            </a:endParaRPr>
          </a:p>
          <a:p>
            <a:pPr marL="239367" indent="-239367"/>
            <a:endParaRPr lang="en-US">
              <a:ea typeface="ＭＳ Ｐゴシック" charset="0"/>
            </a:endParaRPr>
          </a:p>
          <a:p>
            <a:pPr marL="239367" indent="-239367"/>
            <a:endParaRPr lang="en-US">
              <a:ea typeface="ＭＳ Ｐゴシック" charset="0"/>
            </a:endParaRPr>
          </a:p>
        </p:txBody>
      </p:sp>
    </p:spTree>
    <p:extLst>
      <p:ext uri="{BB962C8B-B14F-4D97-AF65-F5344CB8AC3E}">
        <p14:creationId xmlns:p14="http://schemas.microsoft.com/office/powerpoint/2010/main" val="27290166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39939"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39940"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85925625-991D-CD4B-97F8-D80B189A8144}" type="datetime1">
              <a:rPr lang="en-US"/>
              <a:pPr/>
              <a:t>9/5/2018</a:t>
            </a:fld>
            <a:endParaRPr lang="en-US"/>
          </a:p>
        </p:txBody>
      </p:sp>
      <p:sp>
        <p:nvSpPr>
          <p:cNvPr id="39941" name="Rectangle 2"/>
          <p:cNvSpPr>
            <a:spLocks noGrp="1" noRot="1" noChangeAspect="1" noChangeArrowheads="1" noTextEdit="1"/>
          </p:cNvSpPr>
          <p:nvPr>
            <p:ph type="sldImg"/>
          </p:nvPr>
        </p:nvSpPr>
        <p:spPr>
          <a:ln/>
        </p:spPr>
      </p:sp>
      <p:sp>
        <p:nvSpPr>
          <p:cNvPr id="3994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At this point, sketch out a conceptual design of the house in terms of the rooms, their types, and relative sizes. This is what the buyer can visualize. </a:t>
            </a:r>
            <a:r>
              <a:rPr lang="en-US">
                <a:solidFill>
                  <a:srgbClr val="FF0000"/>
                </a:solidFill>
                <a:ea typeface="ＭＳ Ｐゴシック" charset="0"/>
              </a:rPr>
              <a:t>Next</a:t>
            </a:r>
            <a:r>
              <a:rPr lang="en-US">
                <a:ea typeface="ＭＳ Ｐゴシック" charset="0"/>
              </a:rPr>
              <a:t> sketch out the contractor</a:t>
            </a:r>
            <a:r>
              <a:rPr lang="ja-JP" altLang="en-US">
                <a:ea typeface="ＭＳ Ｐゴシック" charset="0"/>
              </a:rPr>
              <a:t>’</a:t>
            </a:r>
            <a:r>
              <a:rPr lang="en-US">
                <a:ea typeface="ＭＳ Ｐゴシック" charset="0"/>
              </a:rPr>
              <a:t>s relative size table that is constructed from data on actual houses. Then lead the class through making an estimate. </a:t>
            </a:r>
          </a:p>
        </p:txBody>
      </p:sp>
    </p:spTree>
    <p:extLst>
      <p:ext uri="{BB962C8B-B14F-4D97-AF65-F5344CB8AC3E}">
        <p14:creationId xmlns:p14="http://schemas.microsoft.com/office/powerpoint/2010/main" val="2643855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40963"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40964"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A29B8F92-EFB1-6543-A6F7-3CE82DD55E43}" type="datetime1">
              <a:rPr lang="en-US"/>
              <a:pPr/>
              <a:t>9/5/2018</a:t>
            </a:fld>
            <a:endParaRPr lang="en-US"/>
          </a:p>
        </p:txBody>
      </p:sp>
      <p:sp>
        <p:nvSpPr>
          <p:cNvPr id="40965" name="Rectangle 2"/>
          <p:cNvSpPr>
            <a:spLocks noGrp="1" noRot="1" noChangeAspect="1" noChangeArrowheads="1" noTextEdit="1"/>
          </p:cNvSpPr>
          <p:nvPr>
            <p:ph type="sldImg"/>
          </p:nvPr>
        </p:nvSpPr>
        <p:spPr>
          <a:ln/>
        </p:spPr>
      </p:sp>
      <p:sp>
        <p:nvSpPr>
          <p:cNvPr id="4096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At this point, sketch out a conceptual design of the house in terms of the rooms, their types, and relative sizes. This is what the buyer can visualize. </a:t>
            </a:r>
            <a:r>
              <a:rPr lang="en-US">
                <a:solidFill>
                  <a:srgbClr val="FF0000"/>
                </a:solidFill>
                <a:ea typeface="ＭＳ Ｐゴシック" charset="0"/>
              </a:rPr>
              <a:t>Next</a:t>
            </a:r>
            <a:r>
              <a:rPr lang="en-US">
                <a:ea typeface="ＭＳ Ｐゴシック" charset="0"/>
              </a:rPr>
              <a:t> sketch out the contractor</a:t>
            </a:r>
            <a:r>
              <a:rPr lang="ja-JP" altLang="en-US">
                <a:ea typeface="ＭＳ Ｐゴシック" charset="0"/>
              </a:rPr>
              <a:t>’</a:t>
            </a:r>
            <a:r>
              <a:rPr lang="en-US">
                <a:ea typeface="ＭＳ Ｐゴシック" charset="0"/>
              </a:rPr>
              <a:t>s relative size table that is constructed from data on actual houses. Then lead the class through making an estimate. </a:t>
            </a:r>
          </a:p>
          <a:p>
            <a:pPr eaLnBrk="1" hangingPunct="1"/>
            <a:r>
              <a:rPr lang="en-US">
                <a:ea typeface="ＭＳ Ｐゴシック" charset="0"/>
              </a:rPr>
              <a:t>As you continue the example, after you sum the individual room size estimates, adjust that total by say 10% to account for closets and hallways. (This is the hook to talk about PROBE method C).</a:t>
            </a:r>
          </a:p>
          <a:p>
            <a:pPr eaLnBrk="1" hangingPunct="1"/>
            <a:endParaRPr lang="en-US">
              <a:ea typeface="ＭＳ Ｐゴシック" charset="0"/>
            </a:endParaRPr>
          </a:p>
          <a:p>
            <a:pPr eaLnBrk="1" hangingPunct="1"/>
            <a:r>
              <a:rPr lang="en-US">
                <a:ea typeface="ＭＳ Ｐゴシック" charset="0"/>
              </a:rPr>
              <a:t>Finish the example with the cost estimate.</a:t>
            </a:r>
          </a:p>
        </p:txBody>
      </p:sp>
    </p:spTree>
    <p:extLst>
      <p:ext uri="{BB962C8B-B14F-4D97-AF65-F5344CB8AC3E}">
        <p14:creationId xmlns:p14="http://schemas.microsoft.com/office/powerpoint/2010/main" val="1831193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41987"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41988"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E8192989-0B29-784A-9C8D-CB78E22205F9}" type="datetime1">
              <a:rPr lang="en-US"/>
              <a:pPr/>
              <a:t>9/5/2018</a:t>
            </a:fld>
            <a:endParaRPr lang="en-US"/>
          </a:p>
        </p:txBody>
      </p:sp>
      <p:sp>
        <p:nvSpPr>
          <p:cNvPr id="41989" name="Rectangle 2"/>
          <p:cNvSpPr>
            <a:spLocks noGrp="1" noRot="1" noChangeAspect="1" noChangeArrowheads="1" noTextEdit="1"/>
          </p:cNvSpPr>
          <p:nvPr>
            <p:ph type="sldImg"/>
          </p:nvPr>
        </p:nvSpPr>
        <p:spPr>
          <a:ln/>
        </p:spPr>
      </p:sp>
      <p:sp>
        <p:nvSpPr>
          <p:cNvPr id="4199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Now discuss how this relates to estimating size and effort in software. </a:t>
            </a:r>
          </a:p>
          <a:p>
            <a:pPr eaLnBrk="1" hangingPunct="1"/>
            <a:endParaRPr lang="en-US">
              <a:ea typeface="ＭＳ Ｐゴシック" charset="0"/>
            </a:endParaRPr>
          </a:p>
          <a:p>
            <a:pPr eaLnBrk="1" hangingPunct="1"/>
            <a:r>
              <a:rPr lang="en-US">
                <a:ea typeface="ＭＳ Ｐゴシック" charset="0"/>
              </a:rPr>
              <a:t>Visualizing the rooms of the house broke the house into parts; </a:t>
            </a:r>
            <a:r>
              <a:rPr lang="en-US">
                <a:solidFill>
                  <a:srgbClr val="FF0000"/>
                </a:solidFill>
                <a:ea typeface="ＭＳ Ｐゴシック" charset="0"/>
              </a:rPr>
              <a:t>you understood these parts</a:t>
            </a:r>
            <a:r>
              <a:rPr lang="en-US">
                <a:ea typeface="ＭＳ Ｐゴシック" charset="0"/>
              </a:rPr>
              <a:t> and could judge their relative sizes. In software, you start with the requirements or specification and visualize the parts you need for the program.</a:t>
            </a:r>
          </a:p>
        </p:txBody>
      </p:sp>
    </p:spTree>
    <p:extLst>
      <p:ext uri="{BB962C8B-B14F-4D97-AF65-F5344CB8AC3E}">
        <p14:creationId xmlns:p14="http://schemas.microsoft.com/office/powerpoint/2010/main" val="2868067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43011"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43012"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5E2AFD44-D12B-CB42-BCAA-532C493096FE}" type="datetime1">
              <a:rPr lang="en-US"/>
              <a:pPr/>
              <a:t>9/5/2018</a:t>
            </a:fld>
            <a:endParaRPr lang="en-US"/>
          </a:p>
        </p:txBody>
      </p:sp>
      <p:sp>
        <p:nvSpPr>
          <p:cNvPr id="43013" name="Rectangle 2"/>
          <p:cNvSpPr>
            <a:spLocks noGrp="1" noChangeArrowheads="1"/>
          </p:cNvSpPr>
          <p:nvPr>
            <p:ph type="body" idx="1"/>
          </p:nvPr>
        </p:nvSpPr>
        <p:spPr>
          <a:xfrm>
            <a:off x="612950" y="2934252"/>
            <a:ext cx="6101025" cy="6075139"/>
          </a:xfrm>
          <a:noFill/>
          <a:ln w="254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8012" tIns="49897" rIns="98012" bIns="49897"/>
          <a:lstStyle/>
          <a:p>
            <a:pPr defTabSz="937521"/>
            <a:endParaRPr lang="en-US">
              <a:ea typeface="ＭＳ Ｐゴシック" charset="0"/>
            </a:endParaRPr>
          </a:p>
        </p:txBody>
      </p:sp>
      <p:sp>
        <p:nvSpPr>
          <p:cNvPr id="43014" name="Rectangle 3"/>
          <p:cNvSpPr>
            <a:spLocks noGrp="1" noRot="1" noChangeAspect="1" noChangeArrowheads="1" noTextEdit="1"/>
          </p:cNvSpPr>
          <p:nvPr>
            <p:ph type="sldImg"/>
          </p:nvPr>
        </p:nvSpPr>
        <p:spPr>
          <a:xfrm>
            <a:off x="2085975" y="633413"/>
            <a:ext cx="2917825" cy="2189162"/>
          </a:xfrm>
          <a:ln>
            <a:noFill/>
          </a:ln>
          <a:extLst>
            <a:ext uri="{91240B29-F687-4f45-9708-019B960494DF}">
              <a14:hiddenLine xmlns="" xmlns:a14="http://schemas.microsoft.com/office/drawing/2010/main" w="9525">
                <a:solidFill>
                  <a:srgbClr val="000000"/>
                </a:solidFill>
                <a:miter lim="800000"/>
                <a:headEnd/>
                <a:tailEnd/>
              </a14:hiddenLine>
            </a:ext>
          </a:extLst>
        </p:spPr>
      </p:sp>
    </p:spTree>
    <p:extLst>
      <p:ext uri="{BB962C8B-B14F-4D97-AF65-F5344CB8AC3E}">
        <p14:creationId xmlns:p14="http://schemas.microsoft.com/office/powerpoint/2010/main" val="1814657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44035"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44036"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805F8A70-EE62-5D4F-920F-65F25283D218}" type="datetime1">
              <a:rPr lang="en-US"/>
              <a:pPr/>
              <a:t>9/5/2018</a:t>
            </a:fld>
            <a:endParaRPr lang="en-US"/>
          </a:p>
        </p:txBody>
      </p:sp>
      <p:sp>
        <p:nvSpPr>
          <p:cNvPr id="44037" name="Rectangle 2"/>
          <p:cNvSpPr>
            <a:spLocks noGrp="1" noRot="1" noChangeAspect="1" noChangeArrowheads="1" noTextEdit="1"/>
          </p:cNvSpPr>
          <p:nvPr>
            <p:ph type="sldImg"/>
          </p:nvPr>
        </p:nvSpPr>
        <p:spPr>
          <a:xfrm>
            <a:off x="2109788" y="646113"/>
            <a:ext cx="2873375" cy="2154237"/>
          </a:xfrm>
          <a:ln w="12700" cap="flat">
            <a:solidFill>
              <a:schemeClr val="tx1"/>
            </a:solidFill>
          </a:ln>
        </p:spPr>
      </p:sp>
      <p:sp>
        <p:nvSpPr>
          <p:cNvPr id="44038" name="Rectangle 3"/>
          <p:cNvSpPr>
            <a:spLocks noGrp="1" noChangeArrowheads="1"/>
          </p:cNvSpPr>
          <p:nvPr>
            <p:ph type="body" idx="1"/>
          </p:nvPr>
        </p:nvSpPr>
        <p:spPr>
          <a:xfrm>
            <a:off x="596202" y="2921027"/>
            <a:ext cx="6136193" cy="610654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9797" tIns="51681" rIns="99797" bIns="51681"/>
          <a:lstStyle/>
          <a:p>
            <a:pPr defTabSz="1030608"/>
            <a:r>
              <a:rPr lang="en-US">
                <a:ea typeface="ＭＳ Ｐゴシック" charset="0"/>
              </a:rPr>
              <a:t>Conceptual designs</a:t>
            </a:r>
          </a:p>
          <a:p>
            <a:pPr marL="495357" lvl="1" defTabSz="1030608"/>
            <a:r>
              <a:rPr lang="en-US">
                <a:ea typeface="ＭＳ Ｐゴシック" charset="0"/>
              </a:rPr>
              <a:t>They are created during the planning phase for the purpose of making a size/effort estimate, not the actual design.</a:t>
            </a:r>
          </a:p>
          <a:p>
            <a:pPr marL="495357" lvl="1" defTabSz="1030608"/>
            <a:r>
              <a:rPr lang="en-US">
                <a:ea typeface="ＭＳ Ｐゴシック" charset="0"/>
              </a:rPr>
              <a:t>They are a list of the </a:t>
            </a:r>
            <a:r>
              <a:rPr lang="ja-JP" altLang="en-US">
                <a:ea typeface="ＭＳ Ｐゴシック" charset="0"/>
              </a:rPr>
              <a:t>“</a:t>
            </a:r>
            <a:r>
              <a:rPr lang="en-US">
                <a:ea typeface="ＭＳ Ｐゴシック" charset="0"/>
              </a:rPr>
              <a:t>parts</a:t>
            </a:r>
            <a:r>
              <a:rPr lang="ja-JP" altLang="en-US">
                <a:ea typeface="ＭＳ Ｐゴシック" charset="0"/>
              </a:rPr>
              <a:t>”</a:t>
            </a:r>
            <a:r>
              <a:rPr lang="en-US">
                <a:ea typeface="ＭＳ Ｐゴシック" charset="0"/>
              </a:rPr>
              <a:t> you visualize that would be needed to build the program. A single </a:t>
            </a:r>
            <a:r>
              <a:rPr lang="ja-JP" altLang="en-US">
                <a:ea typeface="ＭＳ Ｐゴシック" charset="0"/>
              </a:rPr>
              <a:t>“</a:t>
            </a:r>
            <a:r>
              <a:rPr lang="en-US">
                <a:ea typeface="ＭＳ Ｐゴシック" charset="0"/>
              </a:rPr>
              <a:t>part is not a conceptual design. </a:t>
            </a:r>
            <a:r>
              <a:rPr lang="en-US" sz="900">
                <a:ea typeface="ＭＳ Ｐゴシック" charset="0"/>
              </a:rPr>
              <a:t>In effect, you say: </a:t>
            </a:r>
            <a:r>
              <a:rPr lang="ja-JP" altLang="en-US" sz="900">
                <a:ea typeface="ＭＳ Ｐゴシック" charset="0"/>
              </a:rPr>
              <a:t>“</a:t>
            </a:r>
            <a:r>
              <a:rPr lang="en-US" sz="900">
                <a:ea typeface="ＭＳ Ｐゴシック" charset="0"/>
              </a:rPr>
              <a:t>If I had the following parts, I could build this product.</a:t>
            </a:r>
            <a:r>
              <a:rPr lang="ja-JP" altLang="en-US" sz="900">
                <a:ea typeface="ＭＳ Ｐゴシック" charset="0"/>
              </a:rPr>
              <a:t>”</a:t>
            </a:r>
            <a:r>
              <a:rPr lang="en-US" sz="900">
                <a:ea typeface="ＭＳ Ｐゴシック" charset="0"/>
              </a:rPr>
              <a:t> Conceptual design can also be thought of as function and/or feature decomposition into program parts.</a:t>
            </a:r>
            <a:endParaRPr lang="en-US">
              <a:ea typeface="ＭＳ Ｐゴシック" charset="0"/>
            </a:endParaRPr>
          </a:p>
          <a:p>
            <a:pPr marL="495357" lvl="1" defTabSz="1030608"/>
            <a:r>
              <a:rPr lang="en-US">
                <a:ea typeface="ＭＳ Ｐゴシック" charset="0"/>
              </a:rPr>
              <a:t>With an understanding of the problem space, you can develop conceptual designs quickly. For the PSP exercise programs, you should be able to complete a conceptual design in under 10-20 minutes..</a:t>
            </a:r>
          </a:p>
          <a:p>
            <a:pPr marL="495357" lvl="1" defTabSz="1030608"/>
            <a:endParaRPr lang="en-US" i="1">
              <a:ea typeface="ＭＳ Ｐゴシック" charset="0"/>
            </a:endParaRPr>
          </a:p>
          <a:p>
            <a:pPr defTabSz="1030608"/>
            <a:endParaRPr lang="en-US">
              <a:ea typeface="ＭＳ Ｐゴシック" charset="0"/>
            </a:endParaRPr>
          </a:p>
          <a:p>
            <a:pPr defTabSz="1030608"/>
            <a:endParaRPr lang="en-US">
              <a:ea typeface="ＭＳ Ｐゴシック" charset="0"/>
            </a:endParaRPr>
          </a:p>
          <a:p>
            <a:pPr defTabSz="1030608"/>
            <a:endParaRPr lang="en-US" sz="900">
              <a:ea typeface="ＭＳ Ｐゴシック" charset="0"/>
            </a:endParaRPr>
          </a:p>
          <a:p>
            <a:pPr defTabSz="1030608"/>
            <a:endParaRPr lang="en-US">
              <a:ea typeface="ＭＳ Ｐゴシック" charset="0"/>
            </a:endParaRPr>
          </a:p>
          <a:p>
            <a:pPr defTabSz="1030608"/>
            <a:endParaRPr lang="en-US">
              <a:ea typeface="ＭＳ Ｐゴシック" charset="0"/>
            </a:endParaRPr>
          </a:p>
        </p:txBody>
      </p:sp>
    </p:spTree>
    <p:extLst>
      <p:ext uri="{BB962C8B-B14F-4D97-AF65-F5344CB8AC3E}">
        <p14:creationId xmlns:p14="http://schemas.microsoft.com/office/powerpoint/2010/main" val="3613081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45059"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45060"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49FC5F13-6769-A74B-A2A3-85D7F508410F}" type="datetime1">
              <a:rPr lang="en-US"/>
              <a:pPr/>
              <a:t>9/5/2018</a:t>
            </a:fld>
            <a:endParaRPr lang="en-US"/>
          </a:p>
        </p:txBody>
      </p:sp>
      <p:sp>
        <p:nvSpPr>
          <p:cNvPr id="45061" name="Rectangle 2"/>
          <p:cNvSpPr>
            <a:spLocks noGrp="1" noRot="1" noChangeAspect="1" noChangeArrowheads="1" noTextEdit="1"/>
          </p:cNvSpPr>
          <p:nvPr>
            <p:ph type="sldImg"/>
          </p:nvPr>
        </p:nvSpPr>
        <p:spPr>
          <a:xfrm>
            <a:off x="2109788" y="646113"/>
            <a:ext cx="2873375" cy="2154237"/>
          </a:xfrm>
          <a:ln w="12700" cap="flat">
            <a:solidFill>
              <a:schemeClr val="tx1"/>
            </a:solidFill>
          </a:ln>
        </p:spPr>
      </p:sp>
      <p:sp>
        <p:nvSpPr>
          <p:cNvPr id="45062" name="Rectangle 3"/>
          <p:cNvSpPr>
            <a:spLocks noGrp="1" noChangeArrowheads="1"/>
          </p:cNvSpPr>
          <p:nvPr>
            <p:ph type="body" idx="1"/>
          </p:nvPr>
        </p:nvSpPr>
        <p:spPr>
          <a:xfrm>
            <a:off x="596202" y="2921027"/>
            <a:ext cx="6136193" cy="610654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9797" tIns="51681" rIns="99797" bIns="51681"/>
          <a:lstStyle/>
          <a:p>
            <a:pPr defTabSz="1030608"/>
            <a:endParaRPr lang="en-US">
              <a:ea typeface="ＭＳ Ｐゴシック" charset="0"/>
            </a:endParaRPr>
          </a:p>
        </p:txBody>
      </p:sp>
    </p:spTree>
    <p:extLst>
      <p:ext uri="{BB962C8B-B14F-4D97-AF65-F5344CB8AC3E}">
        <p14:creationId xmlns:p14="http://schemas.microsoft.com/office/powerpoint/2010/main" val="4049199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46083"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46084"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29D5545B-F960-A147-B1C6-1F94FE96D7A4}" type="datetime1">
              <a:rPr lang="en-US"/>
              <a:pPr/>
              <a:t>9/5/2018</a:t>
            </a:fld>
            <a:endParaRPr lang="en-US"/>
          </a:p>
        </p:txBody>
      </p:sp>
      <p:sp>
        <p:nvSpPr>
          <p:cNvPr id="46085" name="Rectangle 2"/>
          <p:cNvSpPr>
            <a:spLocks noGrp="1" noRot="1" noChangeAspect="1" noChangeArrowheads="1" noTextEdit="1"/>
          </p:cNvSpPr>
          <p:nvPr>
            <p:ph type="sldImg"/>
          </p:nvPr>
        </p:nvSpPr>
        <p:spPr>
          <a:xfrm>
            <a:off x="2109788" y="646113"/>
            <a:ext cx="2873375" cy="2154237"/>
          </a:xfrm>
          <a:ln w="12700" cap="flat">
            <a:solidFill>
              <a:schemeClr val="tx1"/>
            </a:solidFill>
          </a:ln>
        </p:spPr>
      </p:sp>
      <p:sp>
        <p:nvSpPr>
          <p:cNvPr id="46086" name="Rectangle 3"/>
          <p:cNvSpPr>
            <a:spLocks noGrp="1" noChangeArrowheads="1"/>
          </p:cNvSpPr>
          <p:nvPr>
            <p:ph type="body" idx="1"/>
          </p:nvPr>
        </p:nvSpPr>
        <p:spPr>
          <a:xfrm>
            <a:off x="596202" y="2921027"/>
            <a:ext cx="6136193" cy="610654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9797" tIns="51681" rIns="99797" bIns="51681"/>
          <a:lstStyle/>
          <a:p>
            <a:pPr defTabSz="1030608"/>
            <a:endParaRPr lang="en-US">
              <a:ea typeface="ＭＳ Ｐゴシック" charset="0"/>
            </a:endParaRPr>
          </a:p>
        </p:txBody>
      </p:sp>
    </p:spTree>
    <p:extLst>
      <p:ext uri="{BB962C8B-B14F-4D97-AF65-F5344CB8AC3E}">
        <p14:creationId xmlns:p14="http://schemas.microsoft.com/office/powerpoint/2010/main" val="2312436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47107"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47108"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F03AF265-FCCC-014B-BCF7-E6953BDA1B74}" type="datetime1">
              <a:rPr lang="en-US"/>
              <a:pPr/>
              <a:t>9/5/2018</a:t>
            </a:fld>
            <a:endParaRPr lang="en-US"/>
          </a:p>
        </p:txBody>
      </p:sp>
      <p:sp>
        <p:nvSpPr>
          <p:cNvPr id="47109" name="Rectangle 2"/>
          <p:cNvSpPr>
            <a:spLocks noGrp="1" noRot="1" noChangeAspect="1" noChangeArrowheads="1" noTextEdit="1"/>
          </p:cNvSpPr>
          <p:nvPr>
            <p:ph type="sldImg"/>
          </p:nvPr>
        </p:nvSpPr>
        <p:spPr>
          <a:xfrm>
            <a:off x="2109788" y="646113"/>
            <a:ext cx="2873375" cy="2154237"/>
          </a:xfrm>
          <a:ln w="12700" cap="flat">
            <a:solidFill>
              <a:schemeClr val="tx1"/>
            </a:solidFill>
          </a:ln>
        </p:spPr>
      </p:sp>
      <p:sp>
        <p:nvSpPr>
          <p:cNvPr id="47110" name="Rectangle 3"/>
          <p:cNvSpPr>
            <a:spLocks noGrp="1" noChangeArrowheads="1"/>
          </p:cNvSpPr>
          <p:nvPr>
            <p:ph type="body" idx="1"/>
          </p:nvPr>
        </p:nvSpPr>
        <p:spPr>
          <a:xfrm>
            <a:off x="596202" y="2921027"/>
            <a:ext cx="6136193" cy="610654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9797" tIns="51681" rIns="99797" bIns="51681"/>
          <a:lstStyle/>
          <a:p>
            <a:pPr defTabSz="1030608"/>
            <a:endParaRPr lang="en-US">
              <a:ea typeface="ＭＳ Ｐゴシック" charset="0"/>
            </a:endParaRPr>
          </a:p>
        </p:txBody>
      </p:sp>
    </p:spTree>
    <p:extLst>
      <p:ext uri="{BB962C8B-B14F-4D97-AF65-F5344CB8AC3E}">
        <p14:creationId xmlns:p14="http://schemas.microsoft.com/office/powerpoint/2010/main" val="20847272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48131"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48132"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77C79AC3-4ECA-CD4A-88D4-0D7A56C07B73}" type="datetime1">
              <a:rPr lang="en-US"/>
              <a:pPr/>
              <a:t>9/5/2018</a:t>
            </a:fld>
            <a:endParaRPr lang="en-US"/>
          </a:p>
        </p:txBody>
      </p:sp>
      <p:sp>
        <p:nvSpPr>
          <p:cNvPr id="48133" name="Rectangle 2"/>
          <p:cNvSpPr>
            <a:spLocks noGrp="1" noRot="1" noChangeAspect="1" noChangeArrowheads="1" noTextEdit="1"/>
          </p:cNvSpPr>
          <p:nvPr>
            <p:ph type="sldImg"/>
          </p:nvPr>
        </p:nvSpPr>
        <p:spPr>
          <a:ln/>
        </p:spPr>
      </p:sp>
      <p:sp>
        <p:nvSpPr>
          <p:cNvPr id="4813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Discuss each of these, focusing on </a:t>
            </a:r>
            <a:r>
              <a:rPr lang="ja-JP" altLang="en-US">
                <a:ea typeface="ＭＳ Ｐゴシック" charset="0"/>
              </a:rPr>
              <a:t>“</a:t>
            </a:r>
            <a:r>
              <a:rPr lang="en-US">
                <a:ea typeface="ＭＳ Ｐゴシック" charset="0"/>
              </a:rPr>
              <a:t>precise</a:t>
            </a:r>
            <a:r>
              <a:rPr lang="ja-JP" altLang="en-US">
                <a:ea typeface="ＭＳ Ｐゴシック" charset="0"/>
              </a:rPr>
              <a:t>”</a:t>
            </a:r>
            <a:r>
              <a:rPr lang="en-US">
                <a:ea typeface="ＭＳ Ｐゴシック" charset="0"/>
              </a:rPr>
              <a:t> and </a:t>
            </a:r>
            <a:r>
              <a:rPr lang="ja-JP" altLang="en-US">
                <a:ea typeface="ＭＳ Ｐゴシック" charset="0"/>
              </a:rPr>
              <a:t>“</a:t>
            </a:r>
            <a:r>
              <a:rPr lang="en-US">
                <a:ea typeface="ＭＳ Ｐゴシック" charset="0"/>
              </a:rPr>
              <a:t>LOC.</a:t>
            </a:r>
            <a:r>
              <a:rPr lang="ja-JP" altLang="en-US">
                <a:ea typeface="ＭＳ Ｐゴシック" charset="0"/>
              </a:rPr>
              <a:t>”</a:t>
            </a:r>
            <a:endParaRPr lang="en-US">
              <a:ea typeface="ＭＳ Ｐゴシック" charset="0"/>
            </a:endParaRPr>
          </a:p>
        </p:txBody>
      </p:sp>
    </p:spTree>
    <p:extLst>
      <p:ext uri="{BB962C8B-B14F-4D97-AF65-F5344CB8AC3E}">
        <p14:creationId xmlns:p14="http://schemas.microsoft.com/office/powerpoint/2010/main" val="22475322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49155"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49156"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3B96A172-5905-D045-BE75-61A235116D83}" type="datetime1">
              <a:rPr lang="en-US"/>
              <a:pPr/>
              <a:t>9/5/2018</a:t>
            </a:fld>
            <a:endParaRPr lang="en-US"/>
          </a:p>
        </p:txBody>
      </p:sp>
      <p:sp>
        <p:nvSpPr>
          <p:cNvPr id="49157" name="Rectangle 2"/>
          <p:cNvSpPr>
            <a:spLocks noGrp="1" noRot="1" noChangeAspect="1" noChangeArrowheads="1" noTextEdit="1"/>
          </p:cNvSpPr>
          <p:nvPr>
            <p:ph type="sldImg"/>
          </p:nvPr>
        </p:nvSpPr>
        <p:spPr>
          <a:ln/>
        </p:spPr>
      </p:sp>
      <p:sp>
        <p:nvSpPr>
          <p:cNvPr id="4915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Ask the class  </a:t>
            </a:r>
            <a:r>
              <a:rPr lang="ja-JP" altLang="en-US">
                <a:ea typeface="ＭＳ Ｐゴシック" charset="0"/>
              </a:rPr>
              <a:t>“</a:t>
            </a:r>
            <a:r>
              <a:rPr lang="en-US">
                <a:solidFill>
                  <a:srgbClr val="FF0000"/>
                </a:solidFill>
                <a:ea typeface="ＭＳ Ｐゴシック" charset="0"/>
              </a:rPr>
              <a:t>Are</a:t>
            </a:r>
            <a:r>
              <a:rPr lang="en-US">
                <a:ea typeface="ＭＳ Ｐゴシック" charset="0"/>
              </a:rPr>
              <a:t> LOC a precise measure?</a:t>
            </a:r>
            <a:r>
              <a:rPr lang="ja-JP" altLang="en-US">
                <a:ea typeface="ＭＳ Ｐゴシック" charset="0"/>
              </a:rPr>
              <a:t>”</a:t>
            </a:r>
            <a:r>
              <a:rPr lang="en-US">
                <a:ea typeface="ＭＳ Ｐゴシック" charset="0"/>
              </a:rPr>
              <a:t> They should respond </a:t>
            </a:r>
            <a:r>
              <a:rPr lang="ja-JP" altLang="en-US">
                <a:ea typeface="ＭＳ Ｐゴシック" charset="0"/>
              </a:rPr>
              <a:t>“</a:t>
            </a:r>
            <a:r>
              <a:rPr lang="en-US">
                <a:ea typeface="ＭＳ Ｐゴシック" charset="0"/>
              </a:rPr>
              <a:t>NO.</a:t>
            </a:r>
            <a:r>
              <a:rPr lang="ja-JP" altLang="en-US">
                <a:ea typeface="ＭＳ Ｐゴシック" charset="0"/>
              </a:rPr>
              <a:t>”</a:t>
            </a:r>
            <a:endParaRPr lang="en-US">
              <a:ea typeface="ＭＳ Ｐゴシック" charset="0"/>
            </a:endParaRPr>
          </a:p>
          <a:p>
            <a:pPr eaLnBrk="1" hangingPunct="1"/>
            <a:r>
              <a:rPr lang="en-US">
                <a:ea typeface="ＭＳ Ｐゴシック" charset="0"/>
              </a:rPr>
              <a:t>If necessary, guide the class with examples such as reformatted code, coding style, and what is counted as an LOC. </a:t>
            </a:r>
            <a:r>
              <a:rPr lang="en-US" i="1">
                <a:ea typeface="ＭＳ Ｐゴシック" charset="0"/>
              </a:rPr>
              <a:t>{Frame this as foreshadow</a:t>
            </a:r>
            <a:r>
              <a:rPr lang="en-US" i="1">
                <a:solidFill>
                  <a:srgbClr val="FF0000"/>
                </a:solidFill>
                <a:ea typeface="ＭＳ Ｐゴシック" charset="0"/>
              </a:rPr>
              <a:t>ing</a:t>
            </a:r>
            <a:r>
              <a:rPr lang="en-US" i="1">
                <a:ea typeface="ＭＳ Ｐゴシック" charset="0"/>
              </a:rPr>
              <a:t> of program 2, a physical line counter}</a:t>
            </a:r>
          </a:p>
          <a:p>
            <a:pPr eaLnBrk="1" hangingPunct="1"/>
            <a:endParaRPr lang="en-US">
              <a:ea typeface="ＭＳ Ｐゴシック" charset="0"/>
            </a:endParaRPr>
          </a:p>
          <a:p>
            <a:pPr eaLnBrk="1" hangingPunct="1"/>
            <a:r>
              <a:rPr lang="en-US">
                <a:ea typeface="ＭＳ Ｐゴシック" charset="0"/>
              </a:rPr>
              <a:t>Ask the class how LOC could be made a precise measure? </a:t>
            </a:r>
          </a:p>
          <a:p>
            <a:pPr eaLnBrk="1" hangingPunct="1"/>
            <a:endParaRPr lang="en-US">
              <a:ea typeface="ＭＳ Ｐゴシック" charset="0"/>
            </a:endParaRPr>
          </a:p>
          <a:p>
            <a:pPr eaLnBrk="1" hangingPunct="1"/>
            <a:r>
              <a:rPr lang="en-US">
                <a:ea typeface="ＭＳ Ｐゴシック" charset="0"/>
              </a:rPr>
              <a:t>A counting standard is the answer. Briefly discuss with the class. Mention that for this class, we will </a:t>
            </a:r>
            <a:r>
              <a:rPr lang="en-US">
                <a:solidFill>
                  <a:srgbClr val="FF0000"/>
                </a:solidFill>
                <a:ea typeface="ＭＳ Ｐゴシック" charset="0"/>
              </a:rPr>
              <a:t>provide</a:t>
            </a:r>
            <a:r>
              <a:rPr lang="en-US">
                <a:ea typeface="ＭＳ Ｐゴシック" charset="0"/>
              </a:rPr>
              <a:t> a simple counting standard. But in the job setting they will want something more robust.</a:t>
            </a:r>
          </a:p>
        </p:txBody>
      </p:sp>
    </p:spTree>
    <p:extLst>
      <p:ext uri="{BB962C8B-B14F-4D97-AF65-F5344CB8AC3E}">
        <p14:creationId xmlns:p14="http://schemas.microsoft.com/office/powerpoint/2010/main" val="615422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31747"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31748"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FFE333FD-6DBD-D743-9AF4-CE1254736803}" type="datetime1">
              <a:rPr lang="en-US"/>
              <a:pPr/>
              <a:t>9/5/2018</a:t>
            </a:fld>
            <a:endParaRPr lang="en-US"/>
          </a:p>
        </p:txBody>
      </p:sp>
      <p:sp>
        <p:nvSpPr>
          <p:cNvPr id="31749" name="Rectangle 4"/>
          <p:cNvSpPr>
            <a:spLocks noGrp="1" noRot="1" noChangeAspect="1" noChangeArrowheads="1" noTextEdit="1"/>
          </p:cNvSpPr>
          <p:nvPr>
            <p:ph type="sldImg"/>
          </p:nvPr>
        </p:nvSpPr>
        <p:spPr>
          <a:ln/>
        </p:spPr>
      </p:sp>
      <p:sp>
        <p:nvSpPr>
          <p:cNvPr id="31750" name="Rectangle 5"/>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ea typeface="ＭＳ Ｐゴシック" charset="0"/>
            </a:endParaRPr>
          </a:p>
        </p:txBody>
      </p:sp>
    </p:spTree>
    <p:extLst>
      <p:ext uri="{BB962C8B-B14F-4D97-AF65-F5344CB8AC3E}">
        <p14:creationId xmlns:p14="http://schemas.microsoft.com/office/powerpoint/2010/main" val="28722387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50179"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50180"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DA630D9F-1171-3E4F-BE7F-846FFD252FC2}" type="datetime1">
              <a:rPr lang="en-US"/>
              <a:pPr/>
              <a:t>9/5/2018</a:t>
            </a:fld>
            <a:endParaRPr lang="en-US"/>
          </a:p>
        </p:txBody>
      </p:sp>
      <p:sp>
        <p:nvSpPr>
          <p:cNvPr id="50181" name="Rectangle 2"/>
          <p:cNvSpPr>
            <a:spLocks noGrp="1" noRot="1" noChangeAspect="1" noChangeArrowheads="1" noTextEdit="1"/>
          </p:cNvSpPr>
          <p:nvPr>
            <p:ph type="sldImg"/>
          </p:nvPr>
        </p:nvSpPr>
        <p:spPr>
          <a:ln/>
        </p:spPr>
      </p:sp>
      <p:sp>
        <p:nvSpPr>
          <p:cNvPr id="5018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Note here that you may want a logical line counter in the work environment. That way, the LOC count is independent of the way the code is formatted on physical lines.</a:t>
            </a:r>
          </a:p>
        </p:txBody>
      </p:sp>
    </p:spTree>
    <p:extLst>
      <p:ext uri="{BB962C8B-B14F-4D97-AF65-F5344CB8AC3E}">
        <p14:creationId xmlns:p14="http://schemas.microsoft.com/office/powerpoint/2010/main" val="38408005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51203"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51204"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FBE58805-44F7-F741-9141-C48401C06856}" type="datetime1">
              <a:rPr lang="en-US"/>
              <a:pPr/>
              <a:t>9/5/2018</a:t>
            </a:fld>
            <a:endParaRPr lang="en-US"/>
          </a:p>
        </p:txBody>
      </p:sp>
      <p:sp>
        <p:nvSpPr>
          <p:cNvPr id="51205" name="Rectangle 2"/>
          <p:cNvSpPr>
            <a:spLocks noGrp="1" noRot="1" noChangeAspect="1" noChangeArrowheads="1" noTextEdit="1"/>
          </p:cNvSpPr>
          <p:nvPr>
            <p:ph type="sldImg"/>
          </p:nvPr>
        </p:nvSpPr>
        <p:spPr>
          <a:ln/>
        </p:spPr>
      </p:sp>
      <p:sp>
        <p:nvSpPr>
          <p:cNvPr id="5120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Have a class discussion.</a:t>
            </a:r>
          </a:p>
          <a:p>
            <a:pPr eaLnBrk="1" hangingPunct="1"/>
            <a:endParaRPr lang="en-US">
              <a:ea typeface="ＭＳ Ｐゴシック" charset="0"/>
            </a:endParaRPr>
          </a:p>
          <a:p>
            <a:pPr eaLnBrk="1" hangingPunct="1"/>
            <a:r>
              <a:rPr lang="en-US">
                <a:solidFill>
                  <a:srgbClr val="FF0000"/>
                </a:solidFill>
                <a:ea typeface="ＭＳ Ｐゴシック" charset="0"/>
              </a:rPr>
              <a:t>Response</a:t>
            </a:r>
            <a:r>
              <a:rPr lang="en-US">
                <a:ea typeface="ＭＳ Ｐゴシック" charset="0"/>
              </a:rPr>
              <a:t> should be that the effort is likely to be primarily related to the LOC of new code.</a:t>
            </a:r>
          </a:p>
          <a:p>
            <a:pPr eaLnBrk="1" hangingPunct="1"/>
            <a:r>
              <a:rPr lang="en-US">
                <a:solidFill>
                  <a:srgbClr val="FF0000"/>
                </a:solidFill>
                <a:ea typeface="ＭＳ Ｐゴシック" charset="0"/>
              </a:rPr>
              <a:t>Conduct a chalk talk to generalize this to all PSP types of code to be considered.</a:t>
            </a:r>
            <a:r>
              <a:rPr lang="en-US">
                <a:ea typeface="ＭＳ Ｐゴシック" charset="0"/>
              </a:rPr>
              <a:t> </a:t>
            </a:r>
          </a:p>
          <a:p>
            <a:pPr eaLnBrk="1" hangingPunct="1"/>
            <a:r>
              <a:rPr lang="en-US">
                <a:ea typeface="ＭＳ Ｐゴシック" charset="0"/>
              </a:rPr>
              <a:t>Base</a:t>
            </a:r>
          </a:p>
          <a:p>
            <a:pPr lvl="1" eaLnBrk="1" hangingPunct="1"/>
            <a:r>
              <a:rPr lang="en-US">
                <a:ea typeface="ＭＳ Ｐゴシック" charset="0"/>
              </a:rPr>
              <a:t>Deleted</a:t>
            </a:r>
          </a:p>
          <a:p>
            <a:pPr lvl="1" eaLnBrk="1" hangingPunct="1"/>
            <a:r>
              <a:rPr lang="en-US">
                <a:ea typeface="ＭＳ Ｐゴシック" charset="0"/>
              </a:rPr>
              <a:t>Modified</a:t>
            </a:r>
          </a:p>
          <a:p>
            <a:pPr eaLnBrk="1" hangingPunct="1"/>
            <a:r>
              <a:rPr lang="en-US">
                <a:ea typeface="ＭＳ Ｐゴシック" charset="0"/>
              </a:rPr>
              <a:t>Added</a:t>
            </a:r>
          </a:p>
          <a:p>
            <a:pPr eaLnBrk="1" hangingPunct="1"/>
            <a:r>
              <a:rPr lang="en-US">
                <a:ea typeface="ＭＳ Ｐゴシック" charset="0"/>
              </a:rPr>
              <a:t>Reused</a:t>
            </a:r>
          </a:p>
          <a:p>
            <a:pPr eaLnBrk="1" hangingPunct="1"/>
            <a:endParaRPr lang="en-US">
              <a:ea typeface="ＭＳ Ｐゴシック" charset="0"/>
            </a:endParaRPr>
          </a:p>
        </p:txBody>
      </p:sp>
    </p:spTree>
    <p:extLst>
      <p:ext uri="{BB962C8B-B14F-4D97-AF65-F5344CB8AC3E}">
        <p14:creationId xmlns:p14="http://schemas.microsoft.com/office/powerpoint/2010/main" val="32016275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52227"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52228"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BD198C0F-9180-4A4A-B7FC-51CEC0F7209E}" type="datetime1">
              <a:rPr lang="en-US"/>
              <a:pPr/>
              <a:t>9/5/2018</a:t>
            </a:fld>
            <a:endParaRPr lang="en-US"/>
          </a:p>
        </p:txBody>
      </p:sp>
      <p:sp>
        <p:nvSpPr>
          <p:cNvPr id="52229" name="Rectangle 2"/>
          <p:cNvSpPr>
            <a:spLocks noGrp="1" noRot="1" noChangeAspect="1" noChangeArrowheads="1" noTextEdit="1"/>
          </p:cNvSpPr>
          <p:nvPr>
            <p:ph type="sldImg"/>
          </p:nvPr>
        </p:nvSpPr>
        <p:spPr>
          <a:xfrm>
            <a:off x="1277938" y="735013"/>
            <a:ext cx="4757737" cy="3568700"/>
          </a:xfrm>
          <a:ln w="12700" cap="flat">
            <a:solidFill>
              <a:schemeClr val="tx1"/>
            </a:solidFill>
          </a:ln>
        </p:spPr>
      </p:sp>
      <p:sp>
        <p:nvSpPr>
          <p:cNvPr id="52230" name="Rectangle 3"/>
          <p:cNvSpPr>
            <a:spLocks noGrp="1" noChangeArrowheads="1"/>
          </p:cNvSpPr>
          <p:nvPr>
            <p:ph type="body" idx="1"/>
          </p:nvPr>
        </p:nvSpPr>
        <p:spPr>
          <a:xfrm>
            <a:off x="978040" y="4559247"/>
            <a:ext cx="5359121" cy="4319549"/>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Lst>
        </p:spPr>
        <p:txBody>
          <a:bodyPr lIns="98012" tIns="49897" rIns="98012" bIns="49897"/>
          <a:lstStyle/>
          <a:p>
            <a:pPr defTabSz="994038"/>
            <a:r>
              <a:rPr lang="en-US">
                <a:ea typeface="ＭＳ Ｐゴシック" charset="0"/>
              </a:rPr>
              <a:t>Point to note here: Base and reused are both forms of reuse. </a:t>
            </a:r>
          </a:p>
        </p:txBody>
      </p:sp>
    </p:spTree>
    <p:extLst>
      <p:ext uri="{BB962C8B-B14F-4D97-AF65-F5344CB8AC3E}">
        <p14:creationId xmlns:p14="http://schemas.microsoft.com/office/powerpoint/2010/main" val="11295443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53251"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53252"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0B844905-90C1-574D-BE44-30E0383FB2B5}" type="datetime1">
              <a:rPr lang="en-US"/>
              <a:pPr/>
              <a:t>9/5/2018</a:t>
            </a:fld>
            <a:endParaRPr lang="en-US"/>
          </a:p>
        </p:txBody>
      </p:sp>
      <p:sp>
        <p:nvSpPr>
          <p:cNvPr id="53253" name="Rectangle 2"/>
          <p:cNvSpPr>
            <a:spLocks noGrp="1" noRot="1" noChangeAspect="1" noChangeArrowheads="1" noTextEdit="1"/>
          </p:cNvSpPr>
          <p:nvPr>
            <p:ph type="sldImg"/>
          </p:nvPr>
        </p:nvSpPr>
        <p:spPr>
          <a:ln/>
        </p:spPr>
      </p:sp>
      <p:sp>
        <p:nvSpPr>
          <p:cNvPr id="5325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Use the whiteboard or flip chart to show the formulas for</a:t>
            </a:r>
          </a:p>
          <a:p>
            <a:pPr eaLnBrk="1" hangingPunct="1"/>
            <a:r>
              <a:rPr lang="en-US">
                <a:ea typeface="ＭＳ Ｐゴシック" charset="0"/>
              </a:rPr>
              <a:t>T = B + A - D + R</a:t>
            </a:r>
          </a:p>
          <a:p>
            <a:pPr eaLnBrk="1" hangingPunct="1"/>
            <a:endParaRPr lang="en-US">
              <a:ea typeface="ＭＳ Ｐゴシック" charset="0"/>
            </a:endParaRPr>
          </a:p>
          <a:p>
            <a:pPr eaLnBrk="1" hangingPunct="1"/>
            <a:r>
              <a:rPr lang="en-US">
                <a:ea typeface="ＭＳ Ｐゴシック" charset="0"/>
              </a:rPr>
              <a:t>A = T - B + D - R</a:t>
            </a:r>
          </a:p>
          <a:p>
            <a:pPr eaLnBrk="1" hangingPunct="1"/>
            <a:r>
              <a:rPr lang="en-US">
                <a:ea typeface="ＭＳ Ｐゴシック" charset="0"/>
              </a:rPr>
              <a:t> </a:t>
            </a:r>
          </a:p>
          <a:p>
            <a:pPr eaLnBrk="1" hangingPunct="1"/>
            <a:r>
              <a:rPr lang="en-US">
                <a:ea typeface="ＭＳ Ｐゴシック" charset="0"/>
              </a:rPr>
              <a:t>Or you may want to work a numeric example like below:</a:t>
            </a:r>
          </a:p>
          <a:p>
            <a:pPr eaLnBrk="1" hangingPunct="1"/>
            <a:r>
              <a:rPr lang="en-US">
                <a:ea typeface="ＭＳ Ｐゴシック" charset="0"/>
              </a:rPr>
              <a:t>	Added	Subtracted	Base</a:t>
            </a:r>
          </a:p>
          <a:p>
            <a:pPr eaLnBrk="1" hangingPunct="1"/>
            <a:r>
              <a:rPr lang="en-US">
                <a:ea typeface="ＭＳ Ｐゴシック" charset="0"/>
              </a:rPr>
              <a:t>			0</a:t>
            </a:r>
          </a:p>
          <a:p>
            <a:pPr eaLnBrk="1" hangingPunct="1"/>
            <a:r>
              <a:rPr lang="en-US">
                <a:ea typeface="ＭＳ Ｐゴシック" charset="0"/>
              </a:rPr>
              <a:t>		0	</a:t>
            </a:r>
          </a:p>
          <a:p>
            <a:pPr eaLnBrk="1" hangingPunct="1"/>
            <a:r>
              <a:rPr lang="en-US">
                <a:ea typeface="ＭＳ Ｐゴシック" charset="0"/>
              </a:rPr>
              <a:t>	0	0	</a:t>
            </a:r>
          </a:p>
          <a:p>
            <a:pPr eaLnBrk="1" hangingPunct="1"/>
            <a:r>
              <a:rPr lang="en-US">
                <a:ea typeface="ＭＳ Ｐゴシック" charset="0"/>
              </a:rPr>
              <a:t>	350		</a:t>
            </a:r>
          </a:p>
          <a:p>
            <a:pPr eaLnBrk="1" hangingPunct="1"/>
            <a:r>
              <a:rPr lang="en-US">
                <a:ea typeface="ＭＳ Ｐゴシック" charset="0"/>
              </a:rPr>
              <a:t>	350	-0	350</a:t>
            </a:r>
          </a:p>
          <a:p>
            <a:pPr eaLnBrk="1" hangingPunct="1"/>
            <a:r>
              <a:rPr lang="en-US">
                <a:ea typeface="ＭＳ Ｐゴシック" charset="0"/>
              </a:rPr>
              <a:t>		0	</a:t>
            </a:r>
          </a:p>
          <a:p>
            <a:pPr eaLnBrk="1" hangingPunct="1"/>
            <a:r>
              <a:rPr lang="en-US">
                <a:ea typeface="ＭＳ Ｐゴシック" charset="0"/>
              </a:rPr>
              <a:t>	25	25	</a:t>
            </a:r>
          </a:p>
          <a:p>
            <a:pPr eaLnBrk="1" hangingPunct="1"/>
            <a:r>
              <a:rPr lang="en-US">
                <a:ea typeface="ＭＳ Ｐゴシック" charset="0"/>
              </a:rPr>
              <a:t>	100		</a:t>
            </a:r>
          </a:p>
          <a:p>
            <a:pPr eaLnBrk="1" hangingPunct="1"/>
            <a:r>
              <a:rPr lang="en-US">
                <a:ea typeface="ＭＳ Ｐゴシック" charset="0"/>
              </a:rPr>
              <a:t>	125	-25	450</a:t>
            </a:r>
          </a:p>
          <a:p>
            <a:pPr eaLnBrk="1" hangingPunct="1"/>
            <a:r>
              <a:rPr lang="en-US">
                <a:ea typeface="ＭＳ Ｐゴシック" charset="0"/>
              </a:rPr>
              <a:t>Total Added and Modified LOC			475</a:t>
            </a:r>
          </a:p>
          <a:p>
            <a:pPr eaLnBrk="1" hangingPunct="1"/>
            <a:endParaRPr lang="en-US">
              <a:ea typeface="ＭＳ Ｐゴシック" charset="0"/>
            </a:endParaRPr>
          </a:p>
          <a:p>
            <a:pPr eaLnBrk="1" hangingPunct="1"/>
            <a:r>
              <a:rPr lang="en-US">
                <a:ea typeface="ＭＳ Ｐゴシック" charset="0"/>
              </a:rPr>
              <a:t>Or you could draw a Venn diagram on a white board.</a:t>
            </a:r>
          </a:p>
          <a:p>
            <a:pPr eaLnBrk="1" hangingPunct="1"/>
            <a:endParaRPr lang="en-US">
              <a:ea typeface="ＭＳ Ｐゴシック" charset="0"/>
            </a:endParaRPr>
          </a:p>
        </p:txBody>
      </p:sp>
    </p:spTree>
    <p:extLst>
      <p:ext uri="{BB962C8B-B14F-4D97-AF65-F5344CB8AC3E}">
        <p14:creationId xmlns:p14="http://schemas.microsoft.com/office/powerpoint/2010/main" val="29361158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54275"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54276"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14903816-9B19-3F4A-B8D5-85335CCD37A8}" type="datetime1">
              <a:rPr lang="en-US"/>
              <a:pPr/>
              <a:t>9/5/2018</a:t>
            </a:fld>
            <a:endParaRPr lang="en-US"/>
          </a:p>
        </p:txBody>
      </p:sp>
      <p:sp>
        <p:nvSpPr>
          <p:cNvPr id="54277" name="Rectangle 2"/>
          <p:cNvSpPr>
            <a:spLocks noGrp="1" noRot="1" noChangeAspect="1" noChangeArrowheads="1" noTextEdit="1"/>
          </p:cNvSpPr>
          <p:nvPr>
            <p:ph type="sldImg"/>
          </p:nvPr>
        </p:nvSpPr>
        <p:spPr>
          <a:xfrm>
            <a:off x="2147888" y="676275"/>
            <a:ext cx="2795587" cy="2097088"/>
          </a:xfrm>
          <a:ln w="12700" cap="flat">
            <a:solidFill>
              <a:schemeClr val="tx1"/>
            </a:solidFill>
          </a:ln>
        </p:spPr>
      </p:sp>
      <p:sp>
        <p:nvSpPr>
          <p:cNvPr id="54278" name="Rectangle 3"/>
          <p:cNvSpPr>
            <a:spLocks noGrp="1" noChangeArrowheads="1"/>
          </p:cNvSpPr>
          <p:nvPr>
            <p:ph type="body" idx="1"/>
          </p:nvPr>
        </p:nvSpPr>
        <p:spPr>
          <a:xfrm>
            <a:off x="596202" y="2921027"/>
            <a:ext cx="6136193" cy="610654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9797" tIns="51681" rIns="99797" bIns="51681"/>
          <a:lstStyle/>
          <a:p>
            <a:pPr defTabSz="1030608"/>
            <a:endParaRPr lang="en-US">
              <a:ea typeface="ＭＳ Ｐゴシック" charset="0"/>
            </a:endParaRPr>
          </a:p>
        </p:txBody>
      </p:sp>
    </p:spTree>
    <p:extLst>
      <p:ext uri="{BB962C8B-B14F-4D97-AF65-F5344CB8AC3E}">
        <p14:creationId xmlns:p14="http://schemas.microsoft.com/office/powerpoint/2010/main" val="2678257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55299"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55300"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47D9992C-AA83-AB43-A79F-8152006491BA}" type="datetime1">
              <a:rPr lang="en-US"/>
              <a:pPr/>
              <a:t>9/5/2018</a:t>
            </a:fld>
            <a:endParaRPr lang="en-US"/>
          </a:p>
        </p:txBody>
      </p:sp>
      <p:sp>
        <p:nvSpPr>
          <p:cNvPr id="55301" name="Rectangle 2"/>
          <p:cNvSpPr>
            <a:spLocks noGrp="1" noChangeArrowheads="1"/>
          </p:cNvSpPr>
          <p:nvPr>
            <p:ph type="body" idx="1"/>
          </p:nvPr>
        </p:nvSpPr>
        <p:spPr>
          <a:xfrm>
            <a:off x="611275" y="2934252"/>
            <a:ext cx="6107723" cy="6080099"/>
          </a:xfrm>
          <a:noFill/>
          <a:ln w="25400" cap="flat">
            <a:solidFill>
              <a:schemeClr val="tx1"/>
            </a:solidFill>
            <a:prstDash val="sysDot"/>
          </a:ln>
          <a:extLst>
            <a:ext uri="{909E8E84-426E-40dd-AFC4-6F175D3DCCD1}">
              <a14:hiddenFill xmlns="" xmlns:a14="http://schemas.microsoft.com/office/drawing/2010/main">
                <a:solidFill>
                  <a:srgbClr val="FFFFFF"/>
                </a:solidFill>
              </a14:hiddenFill>
            </a:ext>
          </a:extLst>
        </p:spPr>
        <p:txBody>
          <a:bodyPr lIns="99795" tIns="51680" rIns="99795" bIns="51680"/>
          <a:lstStyle/>
          <a:p>
            <a:pPr defTabSz="1030608"/>
            <a:r>
              <a:rPr lang="en-US">
                <a:ea typeface="ＭＳ Ｐゴシック" charset="0"/>
              </a:rPr>
              <a:t>Review with the class: </a:t>
            </a:r>
          </a:p>
          <a:p>
            <a:pPr defTabSz="1030608">
              <a:buFontTx/>
              <a:buChar char="•"/>
            </a:pPr>
            <a:r>
              <a:rPr lang="en-US">
                <a:solidFill>
                  <a:srgbClr val="FF0000"/>
                </a:solidFill>
                <a:ea typeface="ＭＳ Ｐゴシック" charset="0"/>
              </a:rPr>
              <a:t>Plans are necessary. Discuss the reasons why.</a:t>
            </a:r>
          </a:p>
          <a:p>
            <a:pPr defTabSz="1030608">
              <a:buFontTx/>
              <a:buChar char="•"/>
            </a:pPr>
            <a:r>
              <a:rPr lang="en-US">
                <a:ea typeface="ＭＳ Ｐゴシック" charset="0"/>
              </a:rPr>
              <a:t>Conceptual design is for estimating, identifies the major parts, type and relative size.</a:t>
            </a:r>
          </a:p>
          <a:p>
            <a:pPr defTabSz="1030608">
              <a:buFontTx/>
              <a:buChar char="•"/>
            </a:pPr>
            <a:r>
              <a:rPr lang="en-US">
                <a:ea typeface="ＭＳ Ｐゴシック" charset="0"/>
              </a:rPr>
              <a:t>Part size estimates come from the relative size table that is based on historical data.</a:t>
            </a:r>
          </a:p>
          <a:p>
            <a:pPr defTabSz="1030608">
              <a:buFontTx/>
              <a:buChar char="•"/>
            </a:pPr>
            <a:r>
              <a:rPr lang="en-US">
                <a:ea typeface="ＭＳ Ｐゴシック" charset="0"/>
              </a:rPr>
              <a:t>Final size estimate may be adjusted to account for items not in the estimate (or estimating history).</a:t>
            </a:r>
          </a:p>
          <a:p>
            <a:pPr defTabSz="1030608">
              <a:buFontTx/>
              <a:buChar char="•"/>
            </a:pPr>
            <a:r>
              <a:rPr lang="en-US">
                <a:ea typeface="ＭＳ Ｐゴシック" charset="0"/>
              </a:rPr>
              <a:t>Effort estimate </a:t>
            </a:r>
            <a:r>
              <a:rPr lang="en-US">
                <a:solidFill>
                  <a:srgbClr val="FF0000"/>
                </a:solidFill>
                <a:ea typeface="ＭＳ Ｐゴシック" charset="0"/>
              </a:rPr>
              <a:t>is</a:t>
            </a:r>
            <a:r>
              <a:rPr lang="en-US">
                <a:ea typeface="ＭＳ Ｐゴシック" charset="0"/>
              </a:rPr>
              <a:t> then based on size estimate.</a:t>
            </a:r>
          </a:p>
        </p:txBody>
      </p:sp>
      <p:sp>
        <p:nvSpPr>
          <p:cNvPr id="55302" name="Rectangle 3"/>
          <p:cNvSpPr>
            <a:spLocks noGrp="1" noRot="1" noChangeAspect="1" noChangeArrowheads="1" noTextEdit="1"/>
          </p:cNvSpPr>
          <p:nvPr>
            <p:ph type="sldImg"/>
          </p:nvPr>
        </p:nvSpPr>
        <p:spPr>
          <a:xfrm>
            <a:off x="2082800" y="627063"/>
            <a:ext cx="2924175" cy="2192337"/>
          </a:xfrm>
          <a:ln>
            <a:noFill/>
          </a:ln>
          <a:extLst>
            <a:ext uri="{91240B29-F687-4f45-9708-019B960494DF}">
              <a14:hiddenLine xmlns="" xmlns:a14="http://schemas.microsoft.com/office/drawing/2010/main" w="9525">
                <a:solidFill>
                  <a:srgbClr val="000000"/>
                </a:solidFill>
                <a:miter lim="800000"/>
                <a:headEnd/>
                <a:tailEnd/>
              </a14:hiddenLine>
            </a:ext>
          </a:extLst>
        </p:spPr>
      </p:sp>
    </p:spTree>
    <p:extLst>
      <p:ext uri="{BB962C8B-B14F-4D97-AF65-F5344CB8AC3E}">
        <p14:creationId xmlns:p14="http://schemas.microsoft.com/office/powerpoint/2010/main" val="35537159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56323"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56324"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AFA30839-CA2E-2840-B0F7-D04A4A69301B}" type="datetime1">
              <a:rPr lang="en-US"/>
              <a:pPr/>
              <a:t>9/5/2018</a:t>
            </a:fld>
            <a:endParaRPr lang="en-US"/>
          </a:p>
        </p:txBody>
      </p:sp>
      <p:sp>
        <p:nvSpPr>
          <p:cNvPr id="56325" name="Rectangle 4"/>
          <p:cNvSpPr>
            <a:spLocks noGrp="1" noRot="1" noChangeAspect="1" noChangeArrowheads="1" noTextEdit="1"/>
          </p:cNvSpPr>
          <p:nvPr>
            <p:ph type="sldImg"/>
          </p:nvPr>
        </p:nvSpPr>
        <p:spPr>
          <a:ln/>
        </p:spPr>
      </p:sp>
      <p:sp>
        <p:nvSpPr>
          <p:cNvPr id="56326" name="Rectangle 5"/>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ea typeface="ＭＳ Ｐゴシック" charset="0"/>
            </a:endParaRPr>
          </a:p>
        </p:txBody>
      </p:sp>
    </p:spTree>
    <p:extLst>
      <p:ext uri="{BB962C8B-B14F-4D97-AF65-F5344CB8AC3E}">
        <p14:creationId xmlns:p14="http://schemas.microsoft.com/office/powerpoint/2010/main" val="1807993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32771"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32772"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55F1AF24-0F99-A14F-882F-523D05202265}" type="datetime1">
              <a:rPr lang="en-US"/>
              <a:pPr/>
              <a:t>9/5/2018</a:t>
            </a:fld>
            <a:endParaRPr lang="en-US"/>
          </a:p>
        </p:txBody>
      </p:sp>
      <p:sp>
        <p:nvSpPr>
          <p:cNvPr id="32773" name="Rectangle 4"/>
          <p:cNvSpPr>
            <a:spLocks noGrp="1" noRot="1" noChangeAspect="1" noChangeArrowheads="1" noTextEdit="1"/>
          </p:cNvSpPr>
          <p:nvPr>
            <p:ph type="sldImg"/>
          </p:nvPr>
        </p:nvSpPr>
        <p:spPr>
          <a:ln/>
        </p:spPr>
      </p:sp>
      <p:sp>
        <p:nvSpPr>
          <p:cNvPr id="32774" name="Rectangle 5"/>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We begin with a class discussion of why plans are needed. Ask the class why plans are needed and write their answers on a post-it flip chart. Discuss the answers with the class and then transition to the next slide.</a:t>
            </a:r>
          </a:p>
        </p:txBody>
      </p:sp>
    </p:spTree>
    <p:extLst>
      <p:ext uri="{BB962C8B-B14F-4D97-AF65-F5344CB8AC3E}">
        <p14:creationId xmlns:p14="http://schemas.microsoft.com/office/powerpoint/2010/main" val="702356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33795"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33796"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3979DC98-84C3-EB49-841B-4A9A8945BA9C}" type="datetime1">
              <a:rPr lang="en-US"/>
              <a:pPr/>
              <a:t>9/5/2018</a:t>
            </a:fld>
            <a:endParaRPr lang="en-US"/>
          </a:p>
        </p:txBody>
      </p:sp>
      <p:sp>
        <p:nvSpPr>
          <p:cNvPr id="33797" name="Rectangle 2"/>
          <p:cNvSpPr>
            <a:spLocks noGrp="1" noRot="1" noChangeAspect="1" noChangeArrowheads="1" noTextEdit="1"/>
          </p:cNvSpPr>
          <p:nvPr>
            <p:ph type="sldImg"/>
          </p:nvPr>
        </p:nvSpPr>
        <p:spPr>
          <a:ln/>
        </p:spPr>
      </p:sp>
      <p:sp>
        <p:nvSpPr>
          <p:cNvPr id="3379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These are the three items we concentrate on in this class. </a:t>
            </a:r>
          </a:p>
        </p:txBody>
      </p:sp>
    </p:spTree>
    <p:extLst>
      <p:ext uri="{BB962C8B-B14F-4D97-AF65-F5344CB8AC3E}">
        <p14:creationId xmlns:p14="http://schemas.microsoft.com/office/powerpoint/2010/main" val="1930186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34819"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34820"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8DD90EFE-A5B1-7244-9150-3D096B1AD291}" type="datetime1">
              <a:rPr lang="en-US"/>
              <a:pPr/>
              <a:t>9/5/2018</a:t>
            </a:fld>
            <a:endParaRPr lang="en-US"/>
          </a:p>
        </p:txBody>
      </p:sp>
      <p:sp>
        <p:nvSpPr>
          <p:cNvPr id="34821" name="Rectangle 2"/>
          <p:cNvSpPr>
            <a:spLocks noGrp="1" noRot="1" noChangeAspect="1" noChangeArrowheads="1" noTextEdit="1"/>
          </p:cNvSpPr>
          <p:nvPr>
            <p:ph type="sldImg"/>
          </p:nvPr>
        </p:nvSpPr>
        <p:spPr>
          <a:ln/>
        </p:spPr>
      </p:sp>
      <p:sp>
        <p:nvSpPr>
          <p:cNvPr id="3482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Have another class discussion </a:t>
            </a:r>
            <a:r>
              <a:rPr lang="en-US">
                <a:solidFill>
                  <a:srgbClr val="FF0000"/>
                </a:solidFill>
                <a:ea typeface="ＭＳ Ｐゴシック" charset="0"/>
              </a:rPr>
              <a:t>to identify</a:t>
            </a:r>
            <a:r>
              <a:rPr lang="en-US">
                <a:ea typeface="ＭＳ Ｐゴシック" charset="0"/>
              </a:rPr>
              <a:t> the basic steps in planning. If the </a:t>
            </a:r>
            <a:r>
              <a:rPr lang="en-US">
                <a:solidFill>
                  <a:srgbClr val="FF0000"/>
                </a:solidFill>
                <a:ea typeface="ＭＳ Ｐゴシック" charset="0"/>
              </a:rPr>
              <a:t>students</a:t>
            </a:r>
            <a:r>
              <a:rPr lang="en-US">
                <a:ea typeface="ＭＳ Ｐゴシック" charset="0"/>
              </a:rPr>
              <a:t> do not bring up program size, prompt the class by asking what differentiates a program that takes a small effort from one that takes a lot of effort? Again, record their answers on a post-it flip chart. Discuss their answers and transition to the next slide.</a:t>
            </a:r>
          </a:p>
        </p:txBody>
      </p:sp>
    </p:spTree>
    <p:extLst>
      <p:ext uri="{BB962C8B-B14F-4D97-AF65-F5344CB8AC3E}">
        <p14:creationId xmlns:p14="http://schemas.microsoft.com/office/powerpoint/2010/main" val="4132393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35843"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35844"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99D767E4-BBB5-0A40-B269-7BC5F90505D1}" type="datetime1">
              <a:rPr lang="en-US"/>
              <a:pPr/>
              <a:t>9/5/2018</a:t>
            </a:fld>
            <a:endParaRPr lang="en-US"/>
          </a:p>
        </p:txBody>
      </p:sp>
      <p:sp>
        <p:nvSpPr>
          <p:cNvPr id="35845" name="Rectangle 2"/>
          <p:cNvSpPr>
            <a:spLocks noGrp="1" noRot="1" noChangeAspect="1" noChangeArrowheads="1" noTextEdit="1"/>
          </p:cNvSpPr>
          <p:nvPr>
            <p:ph type="sldImg"/>
          </p:nvPr>
        </p:nvSpPr>
        <p:spPr>
          <a:ln/>
        </p:spPr>
      </p:sp>
      <p:sp>
        <p:nvSpPr>
          <p:cNvPr id="3584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Here, we have purposefully omitted </a:t>
            </a:r>
            <a:r>
              <a:rPr lang="en-US">
                <a:solidFill>
                  <a:srgbClr val="FF0000"/>
                </a:solidFill>
                <a:ea typeface="ＭＳ Ｐゴシック" charset="0"/>
              </a:rPr>
              <a:t>mention of</a:t>
            </a:r>
            <a:r>
              <a:rPr lang="en-US">
                <a:ea typeface="ＭＳ Ｐゴシック" charset="0"/>
              </a:rPr>
              <a:t> creating a conceptual design. The next series of slides introduces this as the solution to the estimating problem that is framed on the next slide. </a:t>
            </a:r>
          </a:p>
          <a:p>
            <a:pPr eaLnBrk="1" hangingPunct="1"/>
            <a:endParaRPr lang="en-US">
              <a:ea typeface="ＭＳ Ｐゴシック" charset="0"/>
            </a:endParaRPr>
          </a:p>
          <a:p>
            <a:pPr eaLnBrk="1" hangingPunct="1"/>
            <a:r>
              <a:rPr lang="en-US">
                <a:ea typeface="ＭＳ Ｐゴシック" charset="0"/>
              </a:rPr>
              <a:t>Consider putting a size versus effort chart here to make this point.</a:t>
            </a:r>
          </a:p>
          <a:p>
            <a:pPr eaLnBrk="1" hangingPunct="1"/>
            <a:endParaRPr lang="en-US">
              <a:ea typeface="ＭＳ Ｐゴシック" charset="0"/>
            </a:endParaRPr>
          </a:p>
        </p:txBody>
      </p:sp>
    </p:spTree>
    <p:extLst>
      <p:ext uri="{BB962C8B-B14F-4D97-AF65-F5344CB8AC3E}">
        <p14:creationId xmlns:p14="http://schemas.microsoft.com/office/powerpoint/2010/main" val="1142077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36867"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36868"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042D4C18-736C-844C-891B-0AE5705BA3A9}" type="datetime1">
              <a:rPr lang="en-US"/>
              <a:pPr/>
              <a:t>9/5/2018</a:t>
            </a:fld>
            <a:endParaRPr lang="en-US"/>
          </a:p>
        </p:txBody>
      </p:sp>
      <p:sp>
        <p:nvSpPr>
          <p:cNvPr id="36869" name="Rectangle 2"/>
          <p:cNvSpPr>
            <a:spLocks noGrp="1" noChangeArrowheads="1"/>
          </p:cNvSpPr>
          <p:nvPr>
            <p:ph type="body" idx="1"/>
          </p:nvPr>
        </p:nvSpPr>
        <p:spPr>
          <a:xfrm>
            <a:off x="611275" y="2934252"/>
            <a:ext cx="6107723" cy="6080099"/>
          </a:xfrm>
          <a:noFill/>
          <a:ln w="25400" cap="flat">
            <a:solidFill>
              <a:schemeClr val="tx1"/>
            </a:solidFill>
            <a:prstDash val="sysDot"/>
          </a:ln>
          <a:extLst>
            <a:ext uri="{909E8E84-426E-40dd-AFC4-6F175D3DCCD1}">
              <a14:hiddenFill xmlns="" xmlns:a14="http://schemas.microsoft.com/office/drawing/2010/main">
                <a:solidFill>
                  <a:srgbClr val="FFFFFF"/>
                </a:solidFill>
              </a14:hiddenFill>
            </a:ext>
          </a:extLst>
        </p:spPr>
        <p:txBody>
          <a:bodyPr lIns="99795" tIns="51680" rIns="99795" bIns="51680"/>
          <a:lstStyle/>
          <a:p>
            <a:pPr defTabSz="1030608"/>
            <a:r>
              <a:rPr lang="en-US">
                <a:ea typeface="ＭＳ Ｐゴシック" charset="0"/>
              </a:rPr>
              <a:t>Relate the PSP Planning framework to the steps in planning.  You want to </a:t>
            </a:r>
          </a:p>
        </p:txBody>
      </p:sp>
      <p:sp>
        <p:nvSpPr>
          <p:cNvPr id="36870" name="Rectangle 3"/>
          <p:cNvSpPr>
            <a:spLocks noGrp="1" noRot="1" noChangeAspect="1" noChangeArrowheads="1" noTextEdit="1"/>
          </p:cNvSpPr>
          <p:nvPr>
            <p:ph type="sldImg"/>
          </p:nvPr>
        </p:nvSpPr>
        <p:spPr>
          <a:xfrm>
            <a:off x="2082800" y="627063"/>
            <a:ext cx="2924175" cy="2192337"/>
          </a:xfrm>
          <a:ln>
            <a:noFill/>
          </a:ln>
          <a:extLst>
            <a:ext uri="{91240B29-F687-4f45-9708-019B960494DF}">
              <a14:hiddenLine xmlns="" xmlns:a14="http://schemas.microsoft.com/office/drawing/2010/main" w="9525">
                <a:solidFill>
                  <a:srgbClr val="000000"/>
                </a:solidFill>
                <a:miter lim="800000"/>
                <a:headEnd/>
                <a:tailEnd/>
              </a14:hiddenLine>
            </a:ext>
          </a:extLst>
        </p:spPr>
      </p:sp>
    </p:spTree>
    <p:extLst>
      <p:ext uri="{BB962C8B-B14F-4D97-AF65-F5344CB8AC3E}">
        <p14:creationId xmlns:p14="http://schemas.microsoft.com/office/powerpoint/2010/main" val="18209740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37891"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37892"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8E5E121C-0E03-3244-9D37-4680BC8CAC55}" type="datetime1">
              <a:rPr lang="en-US"/>
              <a:pPr/>
              <a:t>9/5/2018</a:t>
            </a:fld>
            <a:endParaRPr lang="en-US"/>
          </a:p>
        </p:txBody>
      </p:sp>
      <p:sp>
        <p:nvSpPr>
          <p:cNvPr id="37893" name="Rectangle 2"/>
          <p:cNvSpPr>
            <a:spLocks noGrp="1" noRot="1" noChangeAspect="1" noChangeArrowheads="1" noTextEdit="1"/>
          </p:cNvSpPr>
          <p:nvPr>
            <p:ph type="sldImg"/>
          </p:nvPr>
        </p:nvSpPr>
        <p:spPr>
          <a:ln/>
        </p:spPr>
      </p:sp>
      <p:sp>
        <p:nvSpPr>
          <p:cNvPr id="3789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solidFill>
                  <a:srgbClr val="FF0000"/>
                </a:solidFill>
                <a:ea typeface="ＭＳ Ｐゴシック" charset="0"/>
              </a:rPr>
              <a:t>This slide is setting up the analogy between estimating software projects to estimating the size and cost of a house. This analogy is covered further in the next slides to introduce PROBE.</a:t>
            </a:r>
          </a:p>
        </p:txBody>
      </p:sp>
    </p:spTree>
    <p:extLst>
      <p:ext uri="{BB962C8B-B14F-4D97-AF65-F5344CB8AC3E}">
        <p14:creationId xmlns:p14="http://schemas.microsoft.com/office/powerpoint/2010/main" val="223257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8"/>
          <p:cNvSpPr>
            <a:spLocks noGrp="1" noChangeArrowheads="1"/>
          </p:cNvSpPr>
          <p:nvPr>
            <p:ph type="ftr" sz="quarter" idx="4"/>
          </p:nvPr>
        </p:nvSpPr>
        <p:spPr>
          <a:xfrm>
            <a:off x="0" y="9120149"/>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sz="900"/>
              <a:t>© 2007 Carnegie Mellon University</a:t>
            </a:r>
          </a:p>
          <a:p>
            <a:pPr algn="l" eaLnBrk="1" hangingPunct="1"/>
            <a:r>
              <a:rPr lang="en-US" sz="800">
                <a:latin typeface="Times New Roman" charset="0"/>
              </a:rPr>
              <a:t>  </a:t>
            </a:r>
          </a:p>
        </p:txBody>
      </p:sp>
      <p:sp>
        <p:nvSpPr>
          <p:cNvPr id="38915"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r>
              <a:rPr lang="en-US"/>
              <a:t>Course Title | Module #</a:t>
            </a:r>
          </a:p>
        </p:txBody>
      </p:sp>
      <p:sp>
        <p:nvSpPr>
          <p:cNvPr id="38916" name="Rectangle 13"/>
          <p:cNvSpPr>
            <a:spLocks noGrp="1" noChangeArrowheads="1"/>
          </p:cNvSpPr>
          <p:nvPr>
            <p:ph type="dt" sz="quarter" idx="1"/>
          </p:nvPr>
        </p:nvSpPr>
        <p:spPr>
          <a:xfrm>
            <a:off x="4143271" y="0"/>
            <a:ext cx="3170255"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7" tIns="47873" rIns="95747" bIns="47873"/>
          <a:lstStyle>
            <a:lvl1pPr defTabSz="994038" eaLnBrk="0" hangingPunct="0">
              <a:defRPr sz="1000">
                <a:solidFill>
                  <a:schemeClr val="tx1"/>
                </a:solidFill>
                <a:latin typeface="Arial" charset="0"/>
                <a:ea typeface="ＭＳ Ｐゴシック" charset="0"/>
                <a:cs typeface="ＭＳ Ｐゴシック" charset="0"/>
              </a:defRPr>
            </a:lvl1pPr>
            <a:lvl2pPr marL="777943" indent="-299209" defTabSz="994038" eaLnBrk="0" hangingPunct="0">
              <a:defRPr sz="1000">
                <a:solidFill>
                  <a:schemeClr val="tx1"/>
                </a:solidFill>
                <a:latin typeface="Arial" charset="0"/>
                <a:ea typeface="ＭＳ Ｐゴシック" charset="0"/>
              </a:defRPr>
            </a:lvl2pPr>
            <a:lvl3pPr marL="1196835" indent="-239367" defTabSz="994038" eaLnBrk="0" hangingPunct="0">
              <a:defRPr sz="1000">
                <a:solidFill>
                  <a:schemeClr val="tx1"/>
                </a:solidFill>
                <a:latin typeface="Arial" charset="0"/>
                <a:ea typeface="ＭＳ Ｐゴシック" charset="0"/>
              </a:defRPr>
            </a:lvl3pPr>
            <a:lvl4pPr marL="1675569" indent="-239367" defTabSz="994038" eaLnBrk="0" hangingPunct="0">
              <a:defRPr sz="1000">
                <a:solidFill>
                  <a:schemeClr val="tx1"/>
                </a:solidFill>
                <a:latin typeface="Arial" charset="0"/>
                <a:ea typeface="ＭＳ Ｐゴシック" charset="0"/>
              </a:defRPr>
            </a:lvl4pPr>
            <a:lvl5pPr marL="2154304" indent="-239367" defTabSz="994038" eaLnBrk="0" hangingPunct="0">
              <a:defRPr sz="1000">
                <a:solidFill>
                  <a:schemeClr val="tx1"/>
                </a:solidFill>
                <a:latin typeface="Arial" charset="0"/>
                <a:ea typeface="ＭＳ Ｐゴシック" charset="0"/>
              </a:defRPr>
            </a:lvl5pPr>
            <a:lvl6pPr marL="2633038" indent="-239367" defTabSz="994038" eaLnBrk="0" fontAlgn="base" hangingPunct="0">
              <a:spcBef>
                <a:spcPct val="30000"/>
              </a:spcBef>
              <a:spcAft>
                <a:spcPct val="0"/>
              </a:spcAft>
              <a:defRPr sz="1000">
                <a:solidFill>
                  <a:schemeClr val="tx1"/>
                </a:solidFill>
                <a:latin typeface="Arial" charset="0"/>
                <a:ea typeface="ＭＳ Ｐゴシック" charset="0"/>
              </a:defRPr>
            </a:lvl6pPr>
            <a:lvl7pPr marL="3111772" indent="-239367" defTabSz="994038" eaLnBrk="0" fontAlgn="base" hangingPunct="0">
              <a:spcBef>
                <a:spcPct val="30000"/>
              </a:spcBef>
              <a:spcAft>
                <a:spcPct val="0"/>
              </a:spcAft>
              <a:defRPr sz="1000">
                <a:solidFill>
                  <a:schemeClr val="tx1"/>
                </a:solidFill>
                <a:latin typeface="Arial" charset="0"/>
                <a:ea typeface="ＭＳ Ｐゴシック" charset="0"/>
              </a:defRPr>
            </a:lvl7pPr>
            <a:lvl8pPr marL="3590506" indent="-239367" defTabSz="994038" eaLnBrk="0" fontAlgn="base" hangingPunct="0">
              <a:spcBef>
                <a:spcPct val="30000"/>
              </a:spcBef>
              <a:spcAft>
                <a:spcPct val="0"/>
              </a:spcAft>
              <a:defRPr sz="1000">
                <a:solidFill>
                  <a:schemeClr val="tx1"/>
                </a:solidFill>
                <a:latin typeface="Arial" charset="0"/>
                <a:ea typeface="ＭＳ Ｐゴシック" charset="0"/>
              </a:defRPr>
            </a:lvl8pPr>
            <a:lvl9pPr marL="4069240" indent="-239367" defTabSz="994038" eaLnBrk="0" fontAlgn="base" hangingPunct="0">
              <a:spcBef>
                <a:spcPct val="30000"/>
              </a:spcBef>
              <a:spcAft>
                <a:spcPct val="0"/>
              </a:spcAft>
              <a:defRPr sz="1000">
                <a:solidFill>
                  <a:schemeClr val="tx1"/>
                </a:solidFill>
                <a:latin typeface="Arial" charset="0"/>
                <a:ea typeface="ＭＳ Ｐゴシック" charset="0"/>
              </a:defRPr>
            </a:lvl9pPr>
          </a:lstStyle>
          <a:p>
            <a:fld id="{F06B0971-3F7D-E44A-AACE-236C819A35DF}" type="datetime1">
              <a:rPr lang="en-US"/>
              <a:pPr/>
              <a:t>9/5/2018</a:t>
            </a:fld>
            <a:endParaRPr lang="en-US"/>
          </a:p>
        </p:txBody>
      </p:sp>
      <p:sp>
        <p:nvSpPr>
          <p:cNvPr id="38917" name="Rectangle 2"/>
          <p:cNvSpPr>
            <a:spLocks noGrp="1" noRot="1" noChangeAspect="1" noChangeArrowheads="1" noTextEdit="1"/>
          </p:cNvSpPr>
          <p:nvPr>
            <p:ph type="sldImg"/>
          </p:nvPr>
        </p:nvSpPr>
        <p:spPr>
          <a:ln/>
        </p:spPr>
      </p:sp>
      <p:sp>
        <p:nvSpPr>
          <p:cNvPr id="3891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ea typeface="ＭＳ Ｐゴシック" charset="0"/>
              </a:rPr>
              <a:t>This example is usually best </a:t>
            </a:r>
            <a:r>
              <a:rPr lang="en-US">
                <a:solidFill>
                  <a:srgbClr val="FF0000"/>
                </a:solidFill>
                <a:ea typeface="ＭＳ Ｐゴシック" charset="0"/>
              </a:rPr>
              <a:t>shown</a:t>
            </a:r>
            <a:r>
              <a:rPr lang="en-US">
                <a:ea typeface="ＭＳ Ｐゴシック" charset="0"/>
              </a:rPr>
              <a:t> on flip charts or a white board. These slide are here as backup. So, if possible, </a:t>
            </a:r>
            <a:r>
              <a:rPr lang="en-US">
                <a:solidFill>
                  <a:srgbClr val="FF0000"/>
                </a:solidFill>
                <a:ea typeface="ＭＳ Ｐゴシック" charset="0"/>
              </a:rPr>
              <a:t>cover this as a discussion with the class using the whiteboard/flip charts, and just skip over these slides.</a:t>
            </a:r>
          </a:p>
        </p:txBody>
      </p:sp>
    </p:spTree>
    <p:extLst>
      <p:ext uri="{BB962C8B-B14F-4D97-AF65-F5344CB8AC3E}">
        <p14:creationId xmlns:p14="http://schemas.microsoft.com/office/powerpoint/2010/main" val="16972123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116016505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381707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468444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337881410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6134557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2515434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89833860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L2 Fundamental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Planning Concepts</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219940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199052453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300438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4695532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6164861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7125276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L2 Fundamental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Planning Concepts</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539261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8891220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279811553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80" r:id="rId15"/>
    <p:sldLayoutId id="2147483676" r:id="rId16"/>
    <p:sldLayoutId id="2147483662" r:id="rId17"/>
    <p:sldLayoutId id="2147483664" r:id="rId18"/>
    <p:sldLayoutId id="2147483672" r:id="rId19"/>
    <p:sldLayoutId id="2147483673" r:id="rId20"/>
    <p:sldLayoutId id="2147483677" r:id="rId21"/>
    <p:sldLayoutId id="2147483674" r:id="rId22"/>
    <p:sldLayoutId id="2147483675" r:id="rId23"/>
    <p:sldLayoutId id="2147483683" r:id="rId24"/>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2.wmf"/><Relationship Id="rId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ChangeArrowheads="1"/>
          </p:cNvSpPr>
          <p:nvPr/>
        </p:nvSpPr>
        <p:spPr bwMode="auto">
          <a:xfrm>
            <a:off x="4181475" y="5726113"/>
            <a:ext cx="18415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wrap="none" anchor="ctr">
            <a:spAutoFit/>
          </a:bodyPr>
          <a:lstStyle/>
          <a:p>
            <a:pPr algn="ctr">
              <a:spcBef>
                <a:spcPct val="50000"/>
              </a:spcBef>
            </a:pPr>
            <a:endParaRPr lang="en-US" sz="2000"/>
          </a:p>
        </p:txBody>
      </p:sp>
      <p:sp>
        <p:nvSpPr>
          <p:cNvPr id="3075" name="Rectangle 49"/>
          <p:cNvSpPr>
            <a:spLocks noGrp="1" noChangeArrowheads="1"/>
          </p:cNvSpPr>
          <p:nvPr>
            <p:ph type="ctrTitle"/>
          </p:nvPr>
        </p:nvSpPr>
        <p:spPr/>
        <p:txBody>
          <a:bodyPr/>
          <a:lstStyle/>
          <a:p>
            <a:pPr eaLnBrk="1" hangingPunct="1"/>
            <a:r>
              <a:rPr lang="en-US" sz="2000" dirty="0">
                <a:latin typeface="Arial" charset="0"/>
              </a:rPr>
              <a:t>PSP Fundamentals</a:t>
            </a:r>
            <a:r>
              <a:rPr lang="en-US" sz="2200" dirty="0">
                <a:latin typeface="Arial" charset="0"/>
              </a:rPr>
              <a:t/>
            </a:r>
            <a:br>
              <a:rPr lang="en-US" sz="2200" dirty="0">
                <a:latin typeface="Arial" charset="0"/>
              </a:rPr>
            </a:br>
            <a:r>
              <a:rPr lang="en-US" dirty="0" smtClean="0">
                <a:latin typeface="Arial" charset="0"/>
              </a:rPr>
              <a:t>Fundamental </a:t>
            </a:r>
            <a:r>
              <a:rPr lang="en-US" dirty="0">
                <a:latin typeface="Arial" charset="0"/>
              </a:rPr>
              <a:t>Planning </a:t>
            </a:r>
            <a:r>
              <a:rPr lang="en-US" dirty="0" smtClean="0">
                <a:latin typeface="Arial" charset="0"/>
              </a:rPr>
              <a:t>Concepts</a:t>
            </a:r>
            <a:endParaRPr lang="en-US" sz="2200" dirty="0">
              <a:latin typeface="Arial" charset="0"/>
            </a:endParaRPr>
          </a:p>
        </p:txBody>
      </p:sp>
    </p:spTree>
    <p:extLst>
      <p:ext uri="{BB962C8B-B14F-4D97-AF65-F5344CB8AC3E}">
        <p14:creationId xmlns:p14="http://schemas.microsoft.com/office/powerpoint/2010/main" val="2079286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atin typeface="Arial" charset="0"/>
              </a:rPr>
              <a:t>Estimation Analogy: Building a House -1</a:t>
            </a:r>
          </a:p>
        </p:txBody>
      </p:sp>
      <p:sp>
        <p:nvSpPr>
          <p:cNvPr id="11267" name="Rectangle 3"/>
          <p:cNvSpPr>
            <a:spLocks noGrp="1" noChangeArrowheads="1"/>
          </p:cNvSpPr>
          <p:nvPr>
            <p:ph idx="1"/>
          </p:nvPr>
        </p:nvSpPr>
        <p:spPr/>
        <p:txBody>
          <a:bodyPr/>
          <a:lstStyle/>
          <a:p>
            <a:pPr marL="0" indent="0" eaLnBrk="1" hangingPunct="1"/>
            <a:r>
              <a:rPr lang="en-US">
                <a:latin typeface="Arial" charset="0"/>
              </a:rPr>
              <a:t>Suppose you want to build a new house.</a:t>
            </a:r>
          </a:p>
          <a:p>
            <a:pPr marL="0" indent="0" eaLnBrk="1" hangingPunct="1"/>
            <a:r>
              <a:rPr lang="en-US">
                <a:latin typeface="Arial" charset="0"/>
              </a:rPr>
              <a:t>You go to a builder to get a cost estimate.</a:t>
            </a:r>
          </a:p>
          <a:p>
            <a:pPr marL="0" indent="0" eaLnBrk="1" hangingPunct="1"/>
            <a:r>
              <a:rPr lang="en-US">
                <a:latin typeface="Arial" charset="0"/>
              </a:rPr>
              <a:t>The builder tells you that the cost is directly related to the size, in square feet, of the house.</a:t>
            </a:r>
          </a:p>
          <a:p>
            <a:pPr marL="0" indent="0" eaLnBrk="1" hangingPunct="1"/>
            <a:endParaRPr lang="en-US">
              <a:latin typeface="Arial" charset="0"/>
            </a:endParaRPr>
          </a:p>
          <a:p>
            <a:pPr marL="0" indent="0" eaLnBrk="1" hangingPunct="1"/>
            <a:endParaRPr lang="en-US">
              <a:latin typeface="Arial" charset="0"/>
            </a:endParaRPr>
          </a:p>
          <a:p>
            <a:pPr marL="0" indent="0" eaLnBrk="1" hangingPunct="1"/>
            <a:r>
              <a:rPr lang="en-US">
                <a:latin typeface="Arial" charset="0"/>
              </a:rPr>
              <a:t>How can you come up with the needed size estimate?</a:t>
            </a:r>
          </a:p>
        </p:txBody>
      </p:sp>
      <p:pic>
        <p:nvPicPr>
          <p:cNvPr id="11268" name="Picture 4" descr="j028237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62425" y="4400550"/>
            <a:ext cx="1827213" cy="1677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269" name="Picture 6" descr="MCj0078622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46313" y="4457700"/>
            <a:ext cx="735012" cy="1581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4227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atin typeface="Arial" charset="0"/>
              </a:rPr>
              <a:t>Estimation Analogy: Building a House -2</a:t>
            </a:r>
          </a:p>
        </p:txBody>
      </p:sp>
      <p:sp>
        <p:nvSpPr>
          <p:cNvPr id="2" name="Content Placeholder 1"/>
          <p:cNvSpPr>
            <a:spLocks noGrp="1"/>
          </p:cNvSpPr>
          <p:nvPr>
            <p:ph sz="half" idx="1"/>
          </p:nvPr>
        </p:nvSpPr>
        <p:spPr/>
        <p:txBody>
          <a:bodyPr/>
          <a:lstStyle/>
          <a:p>
            <a:r>
              <a:rPr lang="en-US" dirty="0">
                <a:latin typeface="Arial" charset="0"/>
              </a:rPr>
              <a:t>The builder has detailed size data on actual room sizes for many houses.</a:t>
            </a:r>
          </a:p>
          <a:p>
            <a:r>
              <a:rPr lang="en-US" dirty="0">
                <a:latin typeface="Arial" charset="0"/>
              </a:rPr>
              <a:t>The data are organized by room type such as bedroom, bath, </a:t>
            </a:r>
            <a:r>
              <a:rPr lang="en-US" dirty="0" smtClean="0">
                <a:latin typeface="Arial" charset="0"/>
              </a:rPr>
              <a:t/>
            </a:r>
            <a:br>
              <a:rPr lang="en-US" dirty="0" smtClean="0">
                <a:latin typeface="Arial" charset="0"/>
              </a:rPr>
            </a:br>
            <a:r>
              <a:rPr lang="en-US" dirty="0" smtClean="0">
                <a:latin typeface="Arial" charset="0"/>
              </a:rPr>
              <a:t>and </a:t>
            </a:r>
            <a:r>
              <a:rPr lang="en-US" dirty="0">
                <a:latin typeface="Arial" charset="0"/>
              </a:rPr>
              <a:t>kitchen with </a:t>
            </a:r>
            <a:r>
              <a:rPr lang="en-US" dirty="0" smtClean="0">
                <a:latin typeface="Arial" charset="0"/>
              </a:rPr>
              <a:t/>
            </a:r>
            <a:br>
              <a:rPr lang="en-US" dirty="0" smtClean="0">
                <a:latin typeface="Arial" charset="0"/>
              </a:rPr>
            </a:br>
            <a:r>
              <a:rPr lang="en-US" dirty="0" smtClean="0">
                <a:latin typeface="Arial" charset="0"/>
              </a:rPr>
              <a:t>the </a:t>
            </a:r>
            <a:r>
              <a:rPr lang="en-US" dirty="0">
                <a:latin typeface="Arial" charset="0"/>
              </a:rPr>
              <a:t>typical small, medium, and large size</a:t>
            </a:r>
            <a:r>
              <a:rPr lang="en-US" dirty="0" smtClean="0">
                <a:latin typeface="Arial" charset="0"/>
              </a:rPr>
              <a:t>.</a:t>
            </a:r>
            <a:endParaRPr lang="en-US" i="1" dirty="0">
              <a:latin typeface="Arial" charset="0"/>
            </a:endParaRPr>
          </a:p>
        </p:txBody>
      </p:sp>
      <p:graphicFrame>
        <p:nvGraphicFramePr>
          <p:cNvPr id="6" name="Group 57"/>
          <p:cNvGraphicFramePr>
            <a:graphicFrameLocks/>
          </p:cNvGraphicFramePr>
          <p:nvPr>
            <p:extLst>
              <p:ext uri="{D42A27DB-BD31-4B8C-83A1-F6EECF244321}">
                <p14:modId xmlns:p14="http://schemas.microsoft.com/office/powerpoint/2010/main" val="2019083854"/>
              </p:ext>
            </p:extLst>
          </p:nvPr>
        </p:nvGraphicFramePr>
        <p:xfrm>
          <a:off x="388938" y="1123950"/>
          <a:ext cx="5487988" cy="2556230"/>
        </p:xfrm>
        <a:graphic>
          <a:graphicData uri="http://schemas.openxmlformats.org/drawingml/2006/table">
            <a:tbl>
              <a:tblPr/>
              <a:tblGrid>
                <a:gridCol w="1874838"/>
                <a:gridCol w="1160462"/>
                <a:gridCol w="1219200"/>
                <a:gridCol w="1233488"/>
              </a:tblGrid>
              <a:tr h="498828">
                <a:tc gridSpan="4">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tx1"/>
                          </a:solidFill>
                          <a:effectLst/>
                          <a:latin typeface="Arial" charset="0"/>
                        </a:rPr>
                        <a:t>Relative Size in Square Feet</a:t>
                      </a:r>
                    </a:p>
                  </a:txBody>
                  <a:tcPr marL="92309" marR="92309" marT="46154" marB="46154"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111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smtClean="0">
                          <a:ln>
                            <a:noFill/>
                          </a:ln>
                          <a:solidFill>
                            <a:schemeClr val="tx1"/>
                          </a:solidFill>
                          <a:effectLst/>
                          <a:latin typeface="Arial" charset="0"/>
                        </a:rPr>
                        <a:t>Room Type</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smtClean="0">
                          <a:ln>
                            <a:noFill/>
                          </a:ln>
                          <a:solidFill>
                            <a:schemeClr val="tx1"/>
                          </a:solidFill>
                          <a:effectLst/>
                          <a:latin typeface="Arial" charset="0"/>
                        </a:rPr>
                        <a:t>small</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smtClean="0">
                          <a:ln>
                            <a:noFill/>
                          </a:ln>
                          <a:solidFill>
                            <a:schemeClr val="tx1"/>
                          </a:solidFill>
                          <a:effectLst/>
                          <a:latin typeface="Arial" charset="0"/>
                        </a:rPr>
                        <a:t>medium</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smtClean="0">
                          <a:ln>
                            <a:noFill/>
                          </a:ln>
                          <a:solidFill>
                            <a:schemeClr val="tx1"/>
                          </a:solidFill>
                          <a:effectLst/>
                          <a:latin typeface="Arial" charset="0"/>
                        </a:rPr>
                        <a:t>large</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Bedroom</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144</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225</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450</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Bath</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80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120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200</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Kitchen</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100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200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300</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Family room </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175</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smtClean="0">
                          <a:ln>
                            <a:noFill/>
                          </a:ln>
                          <a:solidFill>
                            <a:schemeClr val="tx1"/>
                          </a:solidFill>
                          <a:effectLst/>
                          <a:latin typeface="Arial" charset="0"/>
                        </a:rPr>
                        <a:t>250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smtClean="0">
                          <a:ln>
                            <a:noFill/>
                          </a:ln>
                          <a:solidFill>
                            <a:schemeClr val="tx1"/>
                          </a:solidFill>
                          <a:effectLst/>
                          <a:latin typeface="Arial" charset="0"/>
                        </a:rPr>
                        <a:t>500</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8335779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atin typeface="Arial" charset="0"/>
              </a:rPr>
              <a:t>Estimation Analogy: Building a House -3</a:t>
            </a:r>
          </a:p>
        </p:txBody>
      </p:sp>
      <p:sp>
        <p:nvSpPr>
          <p:cNvPr id="13315" name="Rectangle 3"/>
          <p:cNvSpPr>
            <a:spLocks noGrp="1" noChangeArrowheads="1"/>
          </p:cNvSpPr>
          <p:nvPr>
            <p:ph idx="1"/>
          </p:nvPr>
        </p:nvSpPr>
        <p:spPr/>
        <p:txBody>
          <a:bodyPr>
            <a:normAutofit lnSpcReduction="10000"/>
          </a:bodyPr>
          <a:lstStyle/>
          <a:p>
            <a:pPr marL="0" indent="0" eaLnBrk="1" hangingPunct="1"/>
            <a:r>
              <a:rPr lang="en-US">
                <a:latin typeface="Arial" charset="0"/>
              </a:rPr>
              <a:t>You visualize a conceptual design of your desired house by listing the rooms you want and their relative sizes; small, medium, or large. </a:t>
            </a:r>
          </a:p>
          <a:p>
            <a:pPr marL="0" indent="0" eaLnBrk="1" hangingPunct="1"/>
            <a:r>
              <a:rPr lang="en-US">
                <a:latin typeface="Arial" charset="0"/>
              </a:rPr>
              <a:t>To estimate the house size</a:t>
            </a:r>
          </a:p>
          <a:p>
            <a:pPr lvl="1" eaLnBrk="1" hangingPunct="1"/>
            <a:r>
              <a:rPr lang="en-US">
                <a:latin typeface="Arial" charset="0"/>
              </a:rPr>
              <a:t>To estimate the square footage of each room, look up the room type and relative size in the builder</a:t>
            </a:r>
            <a:r>
              <a:rPr lang="ja-JP" altLang="en-US">
                <a:latin typeface="Arial" charset="0"/>
              </a:rPr>
              <a:t>’</a:t>
            </a:r>
            <a:r>
              <a:rPr lang="en-US">
                <a:latin typeface="Arial" charset="0"/>
              </a:rPr>
              <a:t>s size table.</a:t>
            </a:r>
          </a:p>
          <a:p>
            <a:pPr lvl="1" eaLnBrk="1" hangingPunct="1"/>
            <a:r>
              <a:rPr lang="en-US">
                <a:latin typeface="Arial" charset="0"/>
              </a:rPr>
              <a:t>Total the estimated room sizes by adding the individual estimates together.</a:t>
            </a:r>
          </a:p>
          <a:p>
            <a:pPr lvl="1" eaLnBrk="1" hangingPunct="1"/>
            <a:r>
              <a:rPr lang="en-US">
                <a:latin typeface="Arial" charset="0"/>
              </a:rPr>
              <a:t>Historical data shows that the hallways and closets add some percentage to the room size estimate.  The final size estimate is calculated by adjusting the room size estimate by this historical data.</a:t>
            </a:r>
          </a:p>
          <a:p>
            <a:pPr marL="0" indent="0" eaLnBrk="1" hangingPunct="1"/>
            <a:r>
              <a:rPr lang="en-US">
                <a:latin typeface="Arial" charset="0"/>
              </a:rPr>
              <a:t>To estimate the cost, multiply the final size estimate by his cost per square foot.</a:t>
            </a:r>
          </a:p>
        </p:txBody>
      </p:sp>
    </p:spTree>
    <p:extLst>
      <p:ext uri="{BB962C8B-B14F-4D97-AF65-F5344CB8AC3E}">
        <p14:creationId xmlns:p14="http://schemas.microsoft.com/office/powerpoint/2010/main" val="373742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atin typeface="Arial" charset="0"/>
              </a:rPr>
              <a:t>Estimation Analogy: Relating to Software</a:t>
            </a:r>
          </a:p>
        </p:txBody>
      </p:sp>
      <p:sp>
        <p:nvSpPr>
          <p:cNvPr id="14339" name="Rectangle 3"/>
          <p:cNvSpPr>
            <a:spLocks noGrp="1" noChangeArrowheads="1"/>
          </p:cNvSpPr>
          <p:nvPr>
            <p:ph idx="1"/>
          </p:nvPr>
        </p:nvSpPr>
        <p:spPr/>
        <p:txBody>
          <a:bodyPr>
            <a:normAutofit/>
          </a:bodyPr>
          <a:lstStyle/>
          <a:p>
            <a:pPr marL="0" indent="0" eaLnBrk="1" hangingPunct="1">
              <a:lnSpc>
                <a:spcPct val="90000"/>
              </a:lnSpc>
            </a:pPr>
            <a:r>
              <a:rPr lang="en-US" dirty="0">
                <a:latin typeface="Arial" charset="0"/>
              </a:rPr>
              <a:t>Analogy to software</a:t>
            </a:r>
          </a:p>
          <a:p>
            <a:pPr lvl="1" eaLnBrk="1" hangingPunct="1">
              <a:lnSpc>
                <a:spcPct val="90000"/>
              </a:lnSpc>
            </a:pPr>
            <a:r>
              <a:rPr lang="en-US" dirty="0">
                <a:latin typeface="Arial" charset="0"/>
              </a:rPr>
              <a:t>From the requirements, visualize the </a:t>
            </a:r>
            <a:r>
              <a:rPr lang="ja-JP" altLang="en-US" dirty="0">
                <a:latin typeface="Arial" charset="0"/>
              </a:rPr>
              <a:t>“</a:t>
            </a:r>
            <a:r>
              <a:rPr lang="en-US" dirty="0">
                <a:latin typeface="Arial" charset="0"/>
              </a:rPr>
              <a:t>parts</a:t>
            </a:r>
            <a:r>
              <a:rPr lang="ja-JP" altLang="en-US" dirty="0">
                <a:latin typeface="Arial" charset="0"/>
              </a:rPr>
              <a:t>”</a:t>
            </a:r>
            <a:r>
              <a:rPr lang="en-US" dirty="0">
                <a:latin typeface="Arial" charset="0"/>
              </a:rPr>
              <a:t> needed to build the program (such as the rooms of the house), the </a:t>
            </a:r>
            <a:r>
              <a:rPr lang="ja-JP" altLang="en-US" dirty="0">
                <a:latin typeface="Arial" charset="0"/>
              </a:rPr>
              <a:t>“</a:t>
            </a:r>
            <a:r>
              <a:rPr lang="en-US" dirty="0">
                <a:latin typeface="Arial" charset="0"/>
              </a:rPr>
              <a:t>types</a:t>
            </a:r>
            <a:r>
              <a:rPr lang="ja-JP" altLang="en-US" dirty="0">
                <a:latin typeface="Arial" charset="0"/>
              </a:rPr>
              <a:t>”</a:t>
            </a:r>
            <a:r>
              <a:rPr lang="en-US" dirty="0">
                <a:latin typeface="Arial" charset="0"/>
              </a:rPr>
              <a:t> of these parts, and their relative sizes.</a:t>
            </a:r>
          </a:p>
          <a:p>
            <a:pPr lvl="1" eaLnBrk="1" hangingPunct="1">
              <a:lnSpc>
                <a:spcPct val="80000"/>
              </a:lnSpc>
            </a:pPr>
            <a:r>
              <a:rPr lang="en-US" dirty="0">
                <a:latin typeface="Arial" charset="0"/>
              </a:rPr>
              <a:t>Use historical data on the software parts already developed, organized into a relative size table by part </a:t>
            </a:r>
            <a:r>
              <a:rPr lang="ja-JP" altLang="en-US" dirty="0">
                <a:latin typeface="Arial" charset="0"/>
              </a:rPr>
              <a:t>“</a:t>
            </a:r>
            <a:r>
              <a:rPr lang="en-US" dirty="0">
                <a:latin typeface="Arial" charset="0"/>
              </a:rPr>
              <a:t>types,</a:t>
            </a:r>
            <a:r>
              <a:rPr lang="ja-JP" altLang="en-US" dirty="0">
                <a:latin typeface="Arial" charset="0"/>
              </a:rPr>
              <a:t>”</a:t>
            </a:r>
            <a:r>
              <a:rPr lang="en-US" dirty="0">
                <a:latin typeface="Arial" charset="0"/>
              </a:rPr>
              <a:t> to estimate </a:t>
            </a:r>
            <a:r>
              <a:rPr lang="ja-JP" altLang="en-US" dirty="0">
                <a:latin typeface="Arial" charset="0"/>
              </a:rPr>
              <a:t>“</a:t>
            </a:r>
            <a:r>
              <a:rPr lang="en-US" dirty="0">
                <a:latin typeface="Arial" charset="0"/>
              </a:rPr>
              <a:t>part</a:t>
            </a:r>
            <a:r>
              <a:rPr lang="ja-JP" altLang="en-US" dirty="0">
                <a:latin typeface="Arial" charset="0"/>
              </a:rPr>
              <a:t>”</a:t>
            </a:r>
            <a:r>
              <a:rPr lang="en-US" dirty="0">
                <a:latin typeface="Arial" charset="0"/>
              </a:rPr>
              <a:t> size.</a:t>
            </a:r>
          </a:p>
          <a:p>
            <a:pPr lvl="1" eaLnBrk="1" hangingPunct="1">
              <a:lnSpc>
                <a:spcPct val="80000"/>
              </a:lnSpc>
            </a:pPr>
            <a:r>
              <a:rPr lang="en-US" dirty="0">
                <a:latin typeface="Arial" charset="0"/>
              </a:rPr>
              <a:t>Estimate the program size by summing the </a:t>
            </a:r>
            <a:r>
              <a:rPr lang="ja-JP" altLang="en-US" dirty="0">
                <a:latin typeface="Arial" charset="0"/>
              </a:rPr>
              <a:t>“</a:t>
            </a:r>
            <a:r>
              <a:rPr lang="en-US" dirty="0">
                <a:latin typeface="Arial" charset="0"/>
              </a:rPr>
              <a:t>part</a:t>
            </a:r>
            <a:r>
              <a:rPr lang="ja-JP" altLang="en-US" dirty="0">
                <a:latin typeface="Arial" charset="0"/>
              </a:rPr>
              <a:t>”</a:t>
            </a:r>
            <a:r>
              <a:rPr lang="en-US" dirty="0">
                <a:latin typeface="Arial" charset="0"/>
              </a:rPr>
              <a:t> estimates and adjusting the sum by the relationship of past estimates to actual sizes.</a:t>
            </a:r>
            <a:endParaRPr lang="en-US" i="1" dirty="0">
              <a:latin typeface="Arial" charset="0"/>
            </a:endParaRPr>
          </a:p>
          <a:p>
            <a:pPr lvl="1" eaLnBrk="1" hangingPunct="1">
              <a:lnSpc>
                <a:spcPct val="80000"/>
              </a:lnSpc>
            </a:pPr>
            <a:r>
              <a:rPr lang="en-US" dirty="0">
                <a:latin typeface="Arial" charset="0"/>
              </a:rPr>
              <a:t>Estimate effort by multiplying the size estimate by historic productivity in size/hour.</a:t>
            </a:r>
          </a:p>
        </p:txBody>
      </p:sp>
    </p:spTree>
    <p:extLst>
      <p:ext uri="{BB962C8B-B14F-4D97-AF65-F5344CB8AC3E}">
        <p14:creationId xmlns:p14="http://schemas.microsoft.com/office/powerpoint/2010/main" val="2072259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atin typeface="Arial" charset="0"/>
              </a:rPr>
              <a:t>The PROBE Method</a:t>
            </a:r>
          </a:p>
        </p:txBody>
      </p:sp>
      <p:sp>
        <p:nvSpPr>
          <p:cNvPr id="2" name="Content Placeholder 1"/>
          <p:cNvSpPr>
            <a:spLocks noGrp="1"/>
          </p:cNvSpPr>
          <p:nvPr>
            <p:ph idx="1"/>
          </p:nvPr>
        </p:nvSpPr>
        <p:spPr/>
        <p:txBody>
          <a:bodyPr/>
          <a:lstStyle/>
          <a:p>
            <a:r>
              <a:rPr lang="en-US" sz="2400" dirty="0"/>
              <a:t>The steps we just discussed make up the PROBE (Proxy Based Estimating) estimating method</a:t>
            </a:r>
            <a:r>
              <a:rPr lang="en-US" sz="2400" dirty="0" smtClean="0"/>
              <a:t>.</a:t>
            </a:r>
            <a:endParaRPr lang="en-US" sz="2400" dirty="0"/>
          </a:p>
        </p:txBody>
      </p:sp>
      <p:sp>
        <p:nvSpPr>
          <p:cNvPr id="15363" name="Rectangle 33"/>
          <p:cNvSpPr>
            <a:spLocks noChangeArrowheads="1"/>
          </p:cNvSpPr>
          <p:nvPr/>
        </p:nvSpPr>
        <p:spPr bwMode="gray">
          <a:xfrm>
            <a:off x="304800" y="1447800"/>
            <a:ext cx="8455025" cy="464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spcBef>
                <a:spcPct val="0"/>
              </a:spcBef>
              <a:spcAft>
                <a:spcPct val="50000"/>
              </a:spcAft>
              <a:buSzPct val="70000"/>
            </a:pPr>
            <a:endParaRPr lang="en-US" sz="2000" dirty="0"/>
          </a:p>
        </p:txBody>
      </p:sp>
      <p:grpSp>
        <p:nvGrpSpPr>
          <p:cNvPr id="15364" name="Group 90"/>
          <p:cNvGrpSpPr>
            <a:grpSpLocks/>
          </p:cNvGrpSpPr>
          <p:nvPr/>
        </p:nvGrpSpPr>
        <p:grpSpPr bwMode="auto">
          <a:xfrm>
            <a:off x="1718733" y="2207154"/>
            <a:ext cx="5961063" cy="3622675"/>
            <a:chOff x="1136" y="1497"/>
            <a:chExt cx="3755" cy="2282"/>
          </a:xfrm>
        </p:grpSpPr>
        <p:sp>
          <p:nvSpPr>
            <p:cNvPr id="15365" name="Rectangle 62"/>
            <p:cNvSpPr>
              <a:spLocks noChangeArrowheads="1"/>
            </p:cNvSpPr>
            <p:nvPr/>
          </p:nvSpPr>
          <p:spPr bwMode="auto">
            <a:xfrm>
              <a:off x="2229" y="1497"/>
              <a:ext cx="748" cy="309"/>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5366" name="Rectangle 63"/>
            <p:cNvSpPr>
              <a:spLocks noChangeArrowheads="1"/>
            </p:cNvSpPr>
            <p:nvPr/>
          </p:nvSpPr>
          <p:spPr bwMode="auto">
            <a:xfrm>
              <a:off x="2327" y="1523"/>
              <a:ext cx="607"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b="1">
                  <a:solidFill>
                    <a:srgbClr val="39536B"/>
                  </a:solidFill>
                </a:rPr>
                <a:t>Conceptual</a:t>
              </a:r>
              <a:endParaRPr lang="en-US"/>
            </a:p>
          </p:txBody>
        </p:sp>
        <p:sp>
          <p:nvSpPr>
            <p:cNvPr id="15367" name="Rectangle 64"/>
            <p:cNvSpPr>
              <a:spLocks noChangeArrowheads="1"/>
            </p:cNvSpPr>
            <p:nvPr/>
          </p:nvSpPr>
          <p:spPr bwMode="auto">
            <a:xfrm>
              <a:off x="2451" y="1658"/>
              <a:ext cx="359"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b="1">
                  <a:solidFill>
                    <a:srgbClr val="39536B"/>
                  </a:solidFill>
                </a:rPr>
                <a:t>design</a:t>
              </a:r>
              <a:endParaRPr lang="en-US"/>
            </a:p>
          </p:txBody>
        </p:sp>
        <p:sp>
          <p:nvSpPr>
            <p:cNvPr id="15368" name="Freeform 65"/>
            <p:cNvSpPr>
              <a:spLocks noEditPoints="1"/>
            </p:cNvSpPr>
            <p:nvPr/>
          </p:nvSpPr>
          <p:spPr bwMode="auto">
            <a:xfrm>
              <a:off x="2579" y="1822"/>
              <a:ext cx="48" cy="160"/>
            </a:xfrm>
            <a:custGeom>
              <a:avLst/>
              <a:gdLst>
                <a:gd name="T0" fmla="*/ 28 w 48"/>
                <a:gd name="T1" fmla="*/ 0 h 160"/>
                <a:gd name="T2" fmla="*/ 28 w 48"/>
                <a:gd name="T3" fmla="*/ 112 h 160"/>
                <a:gd name="T4" fmla="*/ 20 w 48"/>
                <a:gd name="T5" fmla="*/ 112 h 160"/>
                <a:gd name="T6" fmla="*/ 20 w 48"/>
                <a:gd name="T7" fmla="*/ 0 h 160"/>
                <a:gd name="T8" fmla="*/ 28 w 48"/>
                <a:gd name="T9" fmla="*/ 0 h 160"/>
                <a:gd name="T10" fmla="*/ 24 w 48"/>
                <a:gd name="T11" fmla="*/ 112 h 160"/>
                <a:gd name="T12" fmla="*/ 48 w 48"/>
                <a:gd name="T13" fmla="*/ 80 h 160"/>
                <a:gd name="T14" fmla="*/ 24 w 48"/>
                <a:gd name="T15" fmla="*/ 160 h 160"/>
                <a:gd name="T16" fmla="*/ 0 w 48"/>
                <a:gd name="T17" fmla="*/ 80 h 160"/>
                <a:gd name="T18" fmla="*/ 24 w 48"/>
                <a:gd name="T19" fmla="*/ 112 h 1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60"/>
                <a:gd name="T32" fmla="*/ 48 w 48"/>
                <a:gd name="T33" fmla="*/ 160 h 1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60">
                  <a:moveTo>
                    <a:pt x="28" y="0"/>
                  </a:moveTo>
                  <a:lnTo>
                    <a:pt x="28" y="112"/>
                  </a:lnTo>
                  <a:lnTo>
                    <a:pt x="20" y="112"/>
                  </a:lnTo>
                  <a:lnTo>
                    <a:pt x="20" y="0"/>
                  </a:lnTo>
                  <a:lnTo>
                    <a:pt x="28" y="0"/>
                  </a:lnTo>
                  <a:close/>
                  <a:moveTo>
                    <a:pt x="24" y="112"/>
                  </a:moveTo>
                  <a:lnTo>
                    <a:pt x="48" y="80"/>
                  </a:lnTo>
                  <a:lnTo>
                    <a:pt x="24" y="160"/>
                  </a:lnTo>
                  <a:lnTo>
                    <a:pt x="0" y="80"/>
                  </a:lnTo>
                  <a:lnTo>
                    <a:pt x="24" y="112"/>
                  </a:lnTo>
                  <a:close/>
                </a:path>
              </a:pathLst>
            </a:custGeom>
            <a:solidFill>
              <a:srgbClr val="39536B"/>
            </a:solidFill>
            <a:ln w="1588" cap="flat">
              <a:solidFill>
                <a:srgbClr val="39536B"/>
              </a:solidFill>
              <a:prstDash val="solid"/>
              <a:bevel/>
              <a:headEnd/>
              <a:tailEnd/>
            </a:ln>
          </p:spPr>
          <p:txBody>
            <a:bodyPr/>
            <a:lstStyle/>
            <a:p>
              <a:endParaRPr lang="en-US"/>
            </a:p>
          </p:txBody>
        </p:sp>
        <p:sp>
          <p:nvSpPr>
            <p:cNvPr id="15369" name="Rectangle 66"/>
            <p:cNvSpPr>
              <a:spLocks noChangeArrowheads="1"/>
            </p:cNvSpPr>
            <p:nvPr/>
          </p:nvSpPr>
          <p:spPr bwMode="auto">
            <a:xfrm>
              <a:off x="1136" y="1976"/>
              <a:ext cx="2945" cy="533"/>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5370" name="Rectangle 67"/>
            <p:cNvSpPr>
              <a:spLocks noChangeArrowheads="1"/>
            </p:cNvSpPr>
            <p:nvPr/>
          </p:nvSpPr>
          <p:spPr bwMode="auto">
            <a:xfrm>
              <a:off x="1894" y="2019"/>
              <a:ext cx="1488"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600" b="1">
                  <a:solidFill>
                    <a:srgbClr val="39536B"/>
                  </a:solidFill>
                </a:rPr>
                <a:t>Identify and size proxies</a:t>
              </a:r>
              <a:endParaRPr lang="en-US"/>
            </a:p>
          </p:txBody>
        </p:sp>
        <p:sp>
          <p:nvSpPr>
            <p:cNvPr id="15371" name="Rectangle 68"/>
            <p:cNvSpPr>
              <a:spLocks noChangeArrowheads="1"/>
            </p:cNvSpPr>
            <p:nvPr/>
          </p:nvSpPr>
          <p:spPr bwMode="auto">
            <a:xfrm>
              <a:off x="1409" y="2220"/>
              <a:ext cx="521"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a:solidFill>
                    <a:srgbClr val="39536B"/>
                  </a:solidFill>
                </a:rPr>
                <a:t>Number of</a:t>
              </a:r>
              <a:endParaRPr lang="en-US"/>
            </a:p>
          </p:txBody>
        </p:sp>
        <p:sp>
          <p:nvSpPr>
            <p:cNvPr id="15372" name="Rectangle 69"/>
            <p:cNvSpPr>
              <a:spLocks noChangeArrowheads="1"/>
            </p:cNvSpPr>
            <p:nvPr/>
          </p:nvSpPr>
          <p:spPr bwMode="auto">
            <a:xfrm>
              <a:off x="1409" y="2354"/>
              <a:ext cx="267"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a:solidFill>
                    <a:srgbClr val="39536B"/>
                  </a:solidFill>
                </a:rPr>
                <a:t>items</a:t>
              </a:r>
              <a:endParaRPr lang="en-US"/>
            </a:p>
          </p:txBody>
        </p:sp>
        <p:sp>
          <p:nvSpPr>
            <p:cNvPr id="15373" name="Rectangle 70"/>
            <p:cNvSpPr>
              <a:spLocks noChangeArrowheads="1"/>
            </p:cNvSpPr>
            <p:nvPr/>
          </p:nvSpPr>
          <p:spPr bwMode="auto">
            <a:xfrm>
              <a:off x="2128" y="2220"/>
              <a:ext cx="205"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a:solidFill>
                    <a:srgbClr val="39536B"/>
                  </a:solidFill>
                </a:rPr>
                <a:t>Part</a:t>
              </a:r>
              <a:endParaRPr lang="en-US"/>
            </a:p>
          </p:txBody>
        </p:sp>
        <p:sp>
          <p:nvSpPr>
            <p:cNvPr id="15374" name="Rectangle 71"/>
            <p:cNvSpPr>
              <a:spLocks noChangeArrowheads="1"/>
            </p:cNvSpPr>
            <p:nvPr/>
          </p:nvSpPr>
          <p:spPr bwMode="auto">
            <a:xfrm>
              <a:off x="2126" y="2354"/>
              <a:ext cx="211"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a:solidFill>
                    <a:srgbClr val="39536B"/>
                  </a:solidFill>
                </a:rPr>
                <a:t>type</a:t>
              </a:r>
              <a:endParaRPr lang="en-US"/>
            </a:p>
          </p:txBody>
        </p:sp>
        <p:sp>
          <p:nvSpPr>
            <p:cNvPr id="15375" name="Rectangle 72"/>
            <p:cNvSpPr>
              <a:spLocks noChangeArrowheads="1"/>
            </p:cNvSpPr>
            <p:nvPr/>
          </p:nvSpPr>
          <p:spPr bwMode="auto">
            <a:xfrm>
              <a:off x="2772" y="2220"/>
              <a:ext cx="404"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a:solidFill>
                    <a:srgbClr val="39536B"/>
                  </a:solidFill>
                </a:rPr>
                <a:t>Relative</a:t>
              </a:r>
              <a:endParaRPr lang="en-US"/>
            </a:p>
          </p:txBody>
        </p:sp>
        <p:sp>
          <p:nvSpPr>
            <p:cNvPr id="15376" name="Rectangle 73"/>
            <p:cNvSpPr>
              <a:spLocks noChangeArrowheads="1"/>
            </p:cNvSpPr>
            <p:nvPr/>
          </p:nvSpPr>
          <p:spPr bwMode="auto">
            <a:xfrm>
              <a:off x="2772" y="2354"/>
              <a:ext cx="199"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a:solidFill>
                    <a:srgbClr val="39536B"/>
                  </a:solidFill>
                </a:rPr>
                <a:t>size</a:t>
              </a:r>
              <a:endParaRPr lang="en-US"/>
            </a:p>
          </p:txBody>
        </p:sp>
        <p:sp>
          <p:nvSpPr>
            <p:cNvPr id="15377" name="Rectangle 74"/>
            <p:cNvSpPr>
              <a:spLocks noChangeArrowheads="1"/>
            </p:cNvSpPr>
            <p:nvPr/>
          </p:nvSpPr>
          <p:spPr bwMode="auto">
            <a:xfrm>
              <a:off x="3542" y="2220"/>
              <a:ext cx="323"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a:solidFill>
                    <a:srgbClr val="39536B"/>
                  </a:solidFill>
                </a:rPr>
                <a:t>Reuse</a:t>
              </a:r>
              <a:endParaRPr lang="en-US"/>
            </a:p>
          </p:txBody>
        </p:sp>
        <p:sp>
          <p:nvSpPr>
            <p:cNvPr id="15378" name="Rectangle 75"/>
            <p:cNvSpPr>
              <a:spLocks noChangeArrowheads="1"/>
            </p:cNvSpPr>
            <p:nvPr/>
          </p:nvSpPr>
          <p:spPr bwMode="auto">
            <a:xfrm>
              <a:off x="3542" y="2354"/>
              <a:ext cx="515"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a:solidFill>
                    <a:srgbClr val="39536B"/>
                  </a:solidFill>
                </a:rPr>
                <a:t>categories</a:t>
              </a:r>
              <a:endParaRPr lang="en-US"/>
            </a:p>
          </p:txBody>
        </p:sp>
        <p:sp>
          <p:nvSpPr>
            <p:cNvPr id="15379" name="Rectangle 76"/>
            <p:cNvSpPr>
              <a:spLocks noChangeArrowheads="1"/>
            </p:cNvSpPr>
            <p:nvPr/>
          </p:nvSpPr>
          <p:spPr bwMode="auto">
            <a:xfrm>
              <a:off x="1959" y="2718"/>
              <a:ext cx="1288" cy="370"/>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5380" name="Rectangle 77"/>
            <p:cNvSpPr>
              <a:spLocks noChangeArrowheads="1"/>
            </p:cNvSpPr>
            <p:nvPr/>
          </p:nvSpPr>
          <p:spPr bwMode="auto">
            <a:xfrm>
              <a:off x="2242" y="2775"/>
              <a:ext cx="77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b="1">
                  <a:solidFill>
                    <a:srgbClr val="39536B"/>
                  </a:solidFill>
                </a:rPr>
                <a:t>Estimate other</a:t>
              </a:r>
              <a:endParaRPr lang="en-US"/>
            </a:p>
          </p:txBody>
        </p:sp>
        <p:sp>
          <p:nvSpPr>
            <p:cNvPr id="15381" name="Rectangle 78"/>
            <p:cNvSpPr>
              <a:spLocks noChangeArrowheads="1"/>
            </p:cNvSpPr>
            <p:nvPr/>
          </p:nvSpPr>
          <p:spPr bwMode="auto">
            <a:xfrm>
              <a:off x="2267" y="2909"/>
              <a:ext cx="72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b="1">
                  <a:solidFill>
                    <a:srgbClr val="39536B"/>
                  </a:solidFill>
                </a:rPr>
                <a:t>element sizes</a:t>
              </a:r>
              <a:endParaRPr lang="en-US"/>
            </a:p>
          </p:txBody>
        </p:sp>
        <p:sp>
          <p:nvSpPr>
            <p:cNvPr id="15382" name="Rectangle 79"/>
            <p:cNvSpPr>
              <a:spLocks noChangeArrowheads="1"/>
            </p:cNvSpPr>
            <p:nvPr/>
          </p:nvSpPr>
          <p:spPr bwMode="auto">
            <a:xfrm>
              <a:off x="1965" y="3269"/>
              <a:ext cx="1278" cy="498"/>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5383" name="Rectangle 80"/>
            <p:cNvSpPr>
              <a:spLocks noChangeArrowheads="1"/>
            </p:cNvSpPr>
            <p:nvPr/>
          </p:nvSpPr>
          <p:spPr bwMode="auto">
            <a:xfrm>
              <a:off x="2385" y="3314"/>
              <a:ext cx="49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b="1">
                  <a:solidFill>
                    <a:srgbClr val="39536B"/>
                  </a:solidFill>
                </a:rPr>
                <a:t>Calculate</a:t>
              </a:r>
              <a:endParaRPr lang="en-US"/>
            </a:p>
          </p:txBody>
        </p:sp>
        <p:sp>
          <p:nvSpPr>
            <p:cNvPr id="15384" name="Rectangle 81"/>
            <p:cNvSpPr>
              <a:spLocks noChangeArrowheads="1"/>
            </p:cNvSpPr>
            <p:nvPr/>
          </p:nvSpPr>
          <p:spPr bwMode="auto">
            <a:xfrm>
              <a:off x="1983" y="3448"/>
              <a:ext cx="1237" cy="2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a:tabLst>
                  <a:tab pos="292100" algn="l"/>
                  <a:tab pos="571500" algn="l"/>
                </a:tabLst>
              </a:pPr>
              <a:r>
                <a:rPr lang="en-US" sz="1400" b="1">
                  <a:solidFill>
                    <a:srgbClr val="39536B"/>
                  </a:solidFill>
                </a:rPr>
                <a:t>total  projected program size</a:t>
              </a:r>
              <a:endParaRPr lang="en-US"/>
            </a:p>
          </p:txBody>
        </p:sp>
        <p:sp>
          <p:nvSpPr>
            <p:cNvPr id="15385" name="Rectangle 82"/>
            <p:cNvSpPr>
              <a:spLocks noChangeArrowheads="1"/>
            </p:cNvSpPr>
            <p:nvPr/>
          </p:nvSpPr>
          <p:spPr bwMode="auto">
            <a:xfrm>
              <a:off x="3538" y="3261"/>
              <a:ext cx="1353" cy="518"/>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5386" name="Rectangle 83"/>
            <p:cNvSpPr>
              <a:spLocks noChangeArrowheads="1"/>
            </p:cNvSpPr>
            <p:nvPr/>
          </p:nvSpPr>
          <p:spPr bwMode="auto">
            <a:xfrm>
              <a:off x="3957" y="3306"/>
              <a:ext cx="49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b="1">
                  <a:solidFill>
                    <a:srgbClr val="39536B"/>
                  </a:solidFill>
                </a:rPr>
                <a:t>Calculate</a:t>
              </a:r>
              <a:endParaRPr lang="en-US"/>
            </a:p>
          </p:txBody>
        </p:sp>
        <p:sp>
          <p:nvSpPr>
            <p:cNvPr id="15387" name="Rectangle 84"/>
            <p:cNvSpPr>
              <a:spLocks noChangeArrowheads="1"/>
            </p:cNvSpPr>
            <p:nvPr/>
          </p:nvSpPr>
          <p:spPr bwMode="auto">
            <a:xfrm>
              <a:off x="3698" y="3440"/>
              <a:ext cx="1018" cy="3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tabLst>
                  <a:tab pos="292100" algn="l"/>
                  <a:tab pos="571500" algn="l"/>
                </a:tabLst>
              </a:pPr>
              <a:r>
                <a:rPr lang="en-US" sz="1400" b="1">
                  <a:solidFill>
                    <a:srgbClr val="39536B"/>
                  </a:solidFill>
                </a:rPr>
                <a:t>projected program </a:t>
              </a:r>
            </a:p>
            <a:p>
              <a:pPr algn="ctr">
                <a:tabLst>
                  <a:tab pos="292100" algn="l"/>
                  <a:tab pos="571500" algn="l"/>
                </a:tabLst>
              </a:pPr>
              <a:r>
                <a:rPr lang="en-US" sz="1400" b="1">
                  <a:solidFill>
                    <a:srgbClr val="39536B"/>
                  </a:solidFill>
                </a:rPr>
                <a:t>effort</a:t>
              </a:r>
              <a:endParaRPr lang="en-US"/>
            </a:p>
          </p:txBody>
        </p:sp>
        <p:sp>
          <p:nvSpPr>
            <p:cNvPr id="15388" name="Freeform 85"/>
            <p:cNvSpPr>
              <a:spLocks noEditPoints="1"/>
            </p:cNvSpPr>
            <p:nvPr/>
          </p:nvSpPr>
          <p:spPr bwMode="auto">
            <a:xfrm>
              <a:off x="3250" y="3407"/>
              <a:ext cx="268" cy="48"/>
            </a:xfrm>
            <a:custGeom>
              <a:avLst/>
              <a:gdLst>
                <a:gd name="T0" fmla="*/ 0 w 268"/>
                <a:gd name="T1" fmla="*/ 20 h 48"/>
                <a:gd name="T2" fmla="*/ 220 w 268"/>
                <a:gd name="T3" fmla="*/ 20 h 48"/>
                <a:gd name="T4" fmla="*/ 220 w 268"/>
                <a:gd name="T5" fmla="*/ 28 h 48"/>
                <a:gd name="T6" fmla="*/ 0 w 268"/>
                <a:gd name="T7" fmla="*/ 28 h 48"/>
                <a:gd name="T8" fmla="*/ 0 w 268"/>
                <a:gd name="T9" fmla="*/ 20 h 48"/>
                <a:gd name="T10" fmla="*/ 220 w 268"/>
                <a:gd name="T11" fmla="*/ 24 h 48"/>
                <a:gd name="T12" fmla="*/ 188 w 268"/>
                <a:gd name="T13" fmla="*/ 0 h 48"/>
                <a:gd name="T14" fmla="*/ 268 w 268"/>
                <a:gd name="T15" fmla="*/ 24 h 48"/>
                <a:gd name="T16" fmla="*/ 188 w 268"/>
                <a:gd name="T17" fmla="*/ 48 h 48"/>
                <a:gd name="T18" fmla="*/ 220 w 268"/>
                <a:gd name="T19" fmla="*/ 24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8"/>
                <a:gd name="T31" fmla="*/ 0 h 48"/>
                <a:gd name="T32" fmla="*/ 268 w 268"/>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8" h="48">
                  <a:moveTo>
                    <a:pt x="0" y="20"/>
                  </a:moveTo>
                  <a:lnTo>
                    <a:pt x="220" y="20"/>
                  </a:lnTo>
                  <a:lnTo>
                    <a:pt x="220" y="28"/>
                  </a:lnTo>
                  <a:lnTo>
                    <a:pt x="0" y="28"/>
                  </a:lnTo>
                  <a:lnTo>
                    <a:pt x="0" y="20"/>
                  </a:lnTo>
                  <a:close/>
                  <a:moveTo>
                    <a:pt x="220" y="24"/>
                  </a:moveTo>
                  <a:lnTo>
                    <a:pt x="188" y="0"/>
                  </a:lnTo>
                  <a:lnTo>
                    <a:pt x="268" y="24"/>
                  </a:lnTo>
                  <a:lnTo>
                    <a:pt x="188" y="48"/>
                  </a:lnTo>
                  <a:lnTo>
                    <a:pt x="220" y="24"/>
                  </a:lnTo>
                  <a:close/>
                </a:path>
              </a:pathLst>
            </a:custGeom>
            <a:solidFill>
              <a:srgbClr val="39536B"/>
            </a:solidFill>
            <a:ln w="1588" cap="flat">
              <a:solidFill>
                <a:srgbClr val="39536B"/>
              </a:solidFill>
              <a:prstDash val="solid"/>
              <a:bevel/>
              <a:headEnd/>
              <a:tailEnd/>
            </a:ln>
          </p:spPr>
          <p:txBody>
            <a:bodyPr/>
            <a:lstStyle/>
            <a:p>
              <a:endParaRPr lang="en-US"/>
            </a:p>
          </p:txBody>
        </p:sp>
        <p:sp>
          <p:nvSpPr>
            <p:cNvPr id="15389" name="Freeform 86"/>
            <p:cNvSpPr>
              <a:spLocks noEditPoints="1"/>
            </p:cNvSpPr>
            <p:nvPr/>
          </p:nvSpPr>
          <p:spPr bwMode="auto">
            <a:xfrm>
              <a:off x="2578" y="3109"/>
              <a:ext cx="48" cy="142"/>
            </a:xfrm>
            <a:custGeom>
              <a:avLst/>
              <a:gdLst>
                <a:gd name="T0" fmla="*/ 28 w 48"/>
                <a:gd name="T1" fmla="*/ 0 h 142"/>
                <a:gd name="T2" fmla="*/ 29 w 48"/>
                <a:gd name="T3" fmla="*/ 94 h 142"/>
                <a:gd name="T4" fmla="*/ 20 w 48"/>
                <a:gd name="T5" fmla="*/ 94 h 142"/>
                <a:gd name="T6" fmla="*/ 20 w 48"/>
                <a:gd name="T7" fmla="*/ 0 h 142"/>
                <a:gd name="T8" fmla="*/ 28 w 48"/>
                <a:gd name="T9" fmla="*/ 0 h 142"/>
                <a:gd name="T10" fmla="*/ 25 w 48"/>
                <a:gd name="T11" fmla="*/ 94 h 142"/>
                <a:gd name="T12" fmla="*/ 48 w 48"/>
                <a:gd name="T13" fmla="*/ 62 h 142"/>
                <a:gd name="T14" fmla="*/ 25 w 48"/>
                <a:gd name="T15" fmla="*/ 142 h 142"/>
                <a:gd name="T16" fmla="*/ 0 w 48"/>
                <a:gd name="T17" fmla="*/ 63 h 142"/>
                <a:gd name="T18" fmla="*/ 25 w 48"/>
                <a:gd name="T19" fmla="*/ 94 h 1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42"/>
                <a:gd name="T32" fmla="*/ 48 w 48"/>
                <a:gd name="T33" fmla="*/ 142 h 1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42">
                  <a:moveTo>
                    <a:pt x="28" y="0"/>
                  </a:moveTo>
                  <a:lnTo>
                    <a:pt x="29" y="94"/>
                  </a:lnTo>
                  <a:lnTo>
                    <a:pt x="20" y="94"/>
                  </a:lnTo>
                  <a:lnTo>
                    <a:pt x="20" y="0"/>
                  </a:lnTo>
                  <a:lnTo>
                    <a:pt x="28" y="0"/>
                  </a:lnTo>
                  <a:close/>
                  <a:moveTo>
                    <a:pt x="25" y="94"/>
                  </a:moveTo>
                  <a:lnTo>
                    <a:pt x="48" y="62"/>
                  </a:lnTo>
                  <a:lnTo>
                    <a:pt x="25" y="142"/>
                  </a:lnTo>
                  <a:lnTo>
                    <a:pt x="0" y="63"/>
                  </a:lnTo>
                  <a:lnTo>
                    <a:pt x="25" y="94"/>
                  </a:lnTo>
                  <a:close/>
                </a:path>
              </a:pathLst>
            </a:custGeom>
            <a:solidFill>
              <a:srgbClr val="39536B"/>
            </a:solidFill>
            <a:ln w="1588" cap="flat">
              <a:solidFill>
                <a:srgbClr val="39536B"/>
              </a:solidFill>
              <a:prstDash val="solid"/>
              <a:bevel/>
              <a:headEnd/>
              <a:tailEnd/>
            </a:ln>
          </p:spPr>
          <p:txBody>
            <a:bodyPr/>
            <a:lstStyle/>
            <a:p>
              <a:endParaRPr lang="en-US"/>
            </a:p>
          </p:txBody>
        </p:sp>
        <p:sp>
          <p:nvSpPr>
            <p:cNvPr id="15390" name="Freeform 87"/>
            <p:cNvSpPr>
              <a:spLocks noEditPoints="1"/>
            </p:cNvSpPr>
            <p:nvPr/>
          </p:nvSpPr>
          <p:spPr bwMode="auto">
            <a:xfrm>
              <a:off x="2578" y="2515"/>
              <a:ext cx="48" cy="196"/>
            </a:xfrm>
            <a:custGeom>
              <a:avLst/>
              <a:gdLst>
                <a:gd name="T0" fmla="*/ 28 w 48"/>
                <a:gd name="T1" fmla="*/ 0 h 196"/>
                <a:gd name="T2" fmla="*/ 29 w 48"/>
                <a:gd name="T3" fmla="*/ 148 h 196"/>
                <a:gd name="T4" fmla="*/ 21 w 48"/>
                <a:gd name="T5" fmla="*/ 148 h 196"/>
                <a:gd name="T6" fmla="*/ 20 w 48"/>
                <a:gd name="T7" fmla="*/ 0 h 196"/>
                <a:gd name="T8" fmla="*/ 28 w 48"/>
                <a:gd name="T9" fmla="*/ 0 h 196"/>
                <a:gd name="T10" fmla="*/ 25 w 48"/>
                <a:gd name="T11" fmla="*/ 148 h 196"/>
                <a:gd name="T12" fmla="*/ 48 w 48"/>
                <a:gd name="T13" fmla="*/ 116 h 196"/>
                <a:gd name="T14" fmla="*/ 25 w 48"/>
                <a:gd name="T15" fmla="*/ 196 h 196"/>
                <a:gd name="T16" fmla="*/ 0 w 48"/>
                <a:gd name="T17" fmla="*/ 116 h 196"/>
                <a:gd name="T18" fmla="*/ 25 w 48"/>
                <a:gd name="T19" fmla="*/ 148 h 1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96"/>
                <a:gd name="T32" fmla="*/ 48 w 48"/>
                <a:gd name="T33" fmla="*/ 196 h 1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96">
                  <a:moveTo>
                    <a:pt x="28" y="0"/>
                  </a:moveTo>
                  <a:lnTo>
                    <a:pt x="29" y="148"/>
                  </a:lnTo>
                  <a:lnTo>
                    <a:pt x="21" y="148"/>
                  </a:lnTo>
                  <a:lnTo>
                    <a:pt x="20" y="0"/>
                  </a:lnTo>
                  <a:lnTo>
                    <a:pt x="28" y="0"/>
                  </a:lnTo>
                  <a:close/>
                  <a:moveTo>
                    <a:pt x="25" y="148"/>
                  </a:moveTo>
                  <a:lnTo>
                    <a:pt x="48" y="116"/>
                  </a:lnTo>
                  <a:lnTo>
                    <a:pt x="25" y="196"/>
                  </a:lnTo>
                  <a:lnTo>
                    <a:pt x="0" y="116"/>
                  </a:lnTo>
                  <a:lnTo>
                    <a:pt x="25" y="148"/>
                  </a:lnTo>
                  <a:close/>
                </a:path>
              </a:pathLst>
            </a:custGeom>
            <a:solidFill>
              <a:srgbClr val="39536B"/>
            </a:solidFill>
            <a:ln w="1588" cap="flat">
              <a:solidFill>
                <a:srgbClr val="39536B"/>
              </a:solidFill>
              <a:prstDash val="solid"/>
              <a:bevel/>
              <a:headEnd/>
              <a:tailEnd/>
            </a:ln>
          </p:spPr>
          <p:txBody>
            <a:bodyPr/>
            <a:lstStyle/>
            <a:p>
              <a:endParaRPr lang="en-US"/>
            </a:p>
          </p:txBody>
        </p:sp>
      </p:grpSp>
    </p:spTree>
    <p:extLst>
      <p:ext uri="{BB962C8B-B14F-4D97-AF65-F5344CB8AC3E}">
        <p14:creationId xmlns:p14="http://schemas.microsoft.com/office/powerpoint/2010/main" val="3674553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atin typeface="Arial" charset="0"/>
              </a:rPr>
              <a:t>Conceptual Design</a:t>
            </a:r>
          </a:p>
        </p:txBody>
      </p:sp>
      <p:sp>
        <p:nvSpPr>
          <p:cNvPr id="16387" name="Rectangle 3"/>
          <p:cNvSpPr>
            <a:spLocks noGrp="1" noChangeArrowheads="1"/>
          </p:cNvSpPr>
          <p:nvPr>
            <p:ph idx="1"/>
          </p:nvPr>
        </p:nvSpPr>
        <p:spPr/>
        <p:txBody>
          <a:bodyPr/>
          <a:lstStyle/>
          <a:p>
            <a:pPr marL="0" indent="0" eaLnBrk="1" hangingPunct="1"/>
            <a:r>
              <a:rPr lang="en-US">
                <a:latin typeface="Arial" charset="0"/>
              </a:rPr>
              <a:t>A conceptual design</a:t>
            </a:r>
          </a:p>
          <a:p>
            <a:pPr lvl="1" eaLnBrk="1" hangingPunct="1"/>
            <a:r>
              <a:rPr lang="en-US">
                <a:latin typeface="Arial" charset="0"/>
              </a:rPr>
              <a:t>relates the requirements to the product</a:t>
            </a:r>
          </a:p>
          <a:p>
            <a:pPr lvl="1" eaLnBrk="1" hangingPunct="1"/>
            <a:r>
              <a:rPr lang="en-US">
                <a:latin typeface="Arial" charset="0"/>
              </a:rPr>
              <a:t>defines the product parts that will needed to build the product</a:t>
            </a:r>
          </a:p>
          <a:p>
            <a:pPr lvl="1" eaLnBrk="1" hangingPunct="1"/>
            <a:r>
              <a:rPr lang="en-US">
                <a:latin typeface="Arial" charset="0"/>
              </a:rPr>
              <a:t>is used as the basis for estimating the size of the product you plan to build</a:t>
            </a:r>
          </a:p>
          <a:p>
            <a:pPr marL="0" indent="0" eaLnBrk="1" hangingPunct="1"/>
            <a:r>
              <a:rPr lang="en-US">
                <a:latin typeface="Arial" charset="0"/>
              </a:rPr>
              <a:t>Conceptual design are not the same as detailed designs.</a:t>
            </a:r>
          </a:p>
          <a:p>
            <a:pPr marL="0" indent="0" eaLnBrk="1" hangingPunct="1"/>
            <a:r>
              <a:rPr lang="en-US">
                <a:latin typeface="Arial" charset="0"/>
              </a:rPr>
              <a:t>For most projects, the conceptual design can be produced relatively quickly. </a:t>
            </a:r>
          </a:p>
          <a:p>
            <a:pPr marL="0" indent="0" eaLnBrk="1" hangingPunct="1"/>
            <a:r>
              <a:rPr lang="en-US">
                <a:latin typeface="Arial" charset="0"/>
              </a:rPr>
              <a:t>To make a conceptual design, identify the product functions and the program parts needed to produce them.</a:t>
            </a:r>
          </a:p>
          <a:p>
            <a:pPr marL="0" indent="0" eaLnBrk="1" hangingPunct="1"/>
            <a:r>
              <a:rPr lang="en-US">
                <a:latin typeface="Arial" charset="0"/>
              </a:rPr>
              <a:t>If you do not understand the product well enough to make a conceptual design, you do not know enough to make a plan.</a:t>
            </a:r>
          </a:p>
        </p:txBody>
      </p:sp>
    </p:spTree>
    <p:extLst>
      <p:ext uri="{BB962C8B-B14F-4D97-AF65-F5344CB8AC3E}">
        <p14:creationId xmlns:p14="http://schemas.microsoft.com/office/powerpoint/2010/main" val="148300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atin typeface="Arial" charset="0"/>
              </a:rPr>
              <a:t>Identify and Size the Proxies</a:t>
            </a:r>
          </a:p>
        </p:txBody>
      </p:sp>
      <p:sp>
        <p:nvSpPr>
          <p:cNvPr id="17411" name="Rectangle 3"/>
          <p:cNvSpPr>
            <a:spLocks noGrp="1" noChangeArrowheads="1"/>
          </p:cNvSpPr>
          <p:nvPr>
            <p:ph idx="1"/>
          </p:nvPr>
        </p:nvSpPr>
        <p:spPr/>
        <p:txBody>
          <a:bodyPr/>
          <a:lstStyle/>
          <a:p>
            <a:pPr marL="0" indent="0" eaLnBrk="1" hangingPunct="1"/>
            <a:r>
              <a:rPr lang="en-US" dirty="0">
                <a:latin typeface="Arial" charset="0"/>
              </a:rPr>
              <a:t>Based on the conceptual design, categorize those parts by comparing each to types of parts historically produced.</a:t>
            </a:r>
          </a:p>
          <a:p>
            <a:pPr marL="0" indent="0" eaLnBrk="1" hangingPunct="1"/>
            <a:r>
              <a:rPr lang="en-US" dirty="0">
                <a:latin typeface="Arial" charset="0"/>
              </a:rPr>
              <a:t>Next, estimate the relative size of each part by comparing to the size of parts historically produced.</a:t>
            </a:r>
          </a:p>
          <a:p>
            <a:pPr marL="0" indent="0" eaLnBrk="1" hangingPunct="1"/>
            <a:r>
              <a:rPr lang="en-US" dirty="0">
                <a:latin typeface="Arial" charset="0"/>
              </a:rPr>
              <a:t>Finally, combine the part estimates to estimate total size of </a:t>
            </a:r>
            <a:r>
              <a:rPr lang="en-US" dirty="0" smtClean="0">
                <a:latin typeface="Arial" charset="0"/>
              </a:rPr>
              <a:t/>
            </a:r>
            <a:br>
              <a:rPr lang="en-US" dirty="0" smtClean="0">
                <a:latin typeface="Arial" charset="0"/>
              </a:rPr>
            </a:br>
            <a:r>
              <a:rPr lang="en-US" dirty="0" smtClean="0">
                <a:latin typeface="Arial" charset="0"/>
              </a:rPr>
              <a:t>new </a:t>
            </a:r>
            <a:r>
              <a:rPr lang="en-US" dirty="0">
                <a:latin typeface="Arial" charset="0"/>
              </a:rPr>
              <a:t>parts.</a:t>
            </a:r>
          </a:p>
        </p:txBody>
      </p:sp>
      <p:pic>
        <p:nvPicPr>
          <p:cNvPr id="174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2959" y="3541889"/>
            <a:ext cx="5127157" cy="24719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4728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atin typeface="Arial" charset="0"/>
              </a:rPr>
              <a:t>Estimate Other Element Sizes</a:t>
            </a:r>
          </a:p>
        </p:txBody>
      </p:sp>
      <p:sp>
        <p:nvSpPr>
          <p:cNvPr id="18435" name="Rectangle 3"/>
          <p:cNvSpPr>
            <a:spLocks noGrp="1" noChangeArrowheads="1"/>
          </p:cNvSpPr>
          <p:nvPr>
            <p:ph idx="1"/>
          </p:nvPr>
        </p:nvSpPr>
        <p:spPr/>
        <p:txBody>
          <a:bodyPr/>
          <a:lstStyle/>
          <a:p>
            <a:pPr marL="0" indent="0" eaLnBrk="1" hangingPunct="1"/>
            <a:r>
              <a:rPr lang="en-US">
                <a:latin typeface="Arial" charset="0"/>
              </a:rPr>
              <a:t>If you will be modifying or including existing code, you will need to estimate those other parts.</a:t>
            </a:r>
          </a:p>
          <a:p>
            <a:pPr marL="0" indent="0" eaLnBrk="1" hangingPunct="1"/>
            <a:r>
              <a:rPr lang="en-US">
                <a:latin typeface="Arial" charset="0"/>
              </a:rPr>
              <a:t>Base parts are existing parts that will be changed by adding, deleting, or modifying. </a:t>
            </a:r>
          </a:p>
          <a:p>
            <a:pPr marL="0" indent="0" eaLnBrk="1" hangingPunct="1"/>
            <a:r>
              <a:rPr lang="en-US">
                <a:latin typeface="Arial" charset="0"/>
              </a:rPr>
              <a:t>Reused parts (R) are parts that will be used unmodified.</a:t>
            </a:r>
          </a:p>
        </p:txBody>
      </p:sp>
    </p:spTree>
    <p:extLst>
      <p:ext uri="{BB962C8B-B14F-4D97-AF65-F5344CB8AC3E}">
        <p14:creationId xmlns:p14="http://schemas.microsoft.com/office/powerpoint/2010/main" val="24815951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pPr eaLnBrk="1" hangingPunct="1"/>
            <a:r>
              <a:rPr lang="en-US">
                <a:latin typeface="Arial" charset="0"/>
              </a:rPr>
              <a:t>Calculate Projected Total Program Size and Effort</a:t>
            </a:r>
          </a:p>
        </p:txBody>
      </p:sp>
      <p:sp>
        <p:nvSpPr>
          <p:cNvPr id="19459" name="Rectangle 3"/>
          <p:cNvSpPr>
            <a:spLocks noGrp="1" noChangeArrowheads="1"/>
          </p:cNvSpPr>
          <p:nvPr>
            <p:ph idx="1"/>
          </p:nvPr>
        </p:nvSpPr>
        <p:spPr>
          <a:xfrm>
            <a:off x="314325" y="1382713"/>
            <a:ext cx="8475663" cy="4592637"/>
          </a:xfrm>
        </p:spPr>
        <p:txBody>
          <a:bodyPr/>
          <a:lstStyle/>
          <a:p>
            <a:pPr marL="0" indent="0" eaLnBrk="1" hangingPunct="1">
              <a:lnSpc>
                <a:spcPct val="95000"/>
              </a:lnSpc>
            </a:pPr>
            <a:r>
              <a:rPr lang="en-US">
                <a:latin typeface="Arial" charset="0"/>
              </a:rPr>
              <a:t>To calculate total program size, you add up the individual pieces.</a:t>
            </a:r>
          </a:p>
          <a:p>
            <a:pPr marL="0" indent="0" eaLnBrk="1" hangingPunct="1">
              <a:lnSpc>
                <a:spcPct val="95000"/>
              </a:lnSpc>
            </a:pPr>
            <a:r>
              <a:rPr lang="en-US">
                <a:latin typeface="Arial" charset="0"/>
              </a:rPr>
              <a:t>The total size may be adjusted based on your historical data to calculate a projected total program size.</a:t>
            </a:r>
          </a:p>
          <a:p>
            <a:pPr marL="0" indent="0" eaLnBrk="1" hangingPunct="1">
              <a:lnSpc>
                <a:spcPct val="90000"/>
              </a:lnSpc>
            </a:pPr>
            <a:r>
              <a:rPr lang="en-US">
                <a:latin typeface="Arial" charset="0"/>
              </a:rPr>
              <a:t>The estimation of development effort is based on the projected program size. </a:t>
            </a:r>
          </a:p>
          <a:p>
            <a:pPr marL="0" indent="0" eaLnBrk="1" hangingPunct="1">
              <a:lnSpc>
                <a:spcPct val="90000"/>
              </a:lnSpc>
            </a:pPr>
            <a:r>
              <a:rPr lang="en-US">
                <a:latin typeface="Arial" charset="0"/>
              </a:rPr>
              <a:t>The projected program development effort can also be adjusted based on your historical data.</a:t>
            </a:r>
          </a:p>
        </p:txBody>
      </p:sp>
    </p:spTree>
    <p:extLst>
      <p:ext uri="{BB962C8B-B14F-4D97-AF65-F5344CB8AC3E}">
        <p14:creationId xmlns:p14="http://schemas.microsoft.com/office/powerpoint/2010/main" val="4287895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atin typeface="Arial" charset="0"/>
              </a:rPr>
              <a:t>Size Measures</a:t>
            </a:r>
          </a:p>
        </p:txBody>
      </p:sp>
      <p:sp>
        <p:nvSpPr>
          <p:cNvPr id="20483" name="Rectangle 3"/>
          <p:cNvSpPr>
            <a:spLocks noGrp="1" noChangeArrowheads="1"/>
          </p:cNvSpPr>
          <p:nvPr>
            <p:ph idx="1"/>
          </p:nvPr>
        </p:nvSpPr>
        <p:spPr/>
        <p:txBody>
          <a:bodyPr/>
          <a:lstStyle/>
          <a:p>
            <a:pPr marL="0" indent="0" eaLnBrk="1" hangingPunct="1"/>
            <a:r>
              <a:rPr lang="en-US">
                <a:latin typeface="Arial" charset="0"/>
              </a:rPr>
              <a:t>In class, we encourage you to use LOC as the size measure for the assignments; you will likely need additional size measures in practice, however.</a:t>
            </a:r>
          </a:p>
          <a:p>
            <a:pPr marL="0" indent="0" eaLnBrk="1" hangingPunct="1"/>
            <a:r>
              <a:rPr lang="en-US">
                <a:latin typeface="Arial" charset="0"/>
              </a:rPr>
              <a:t>Criteria for selecting size measures</a:t>
            </a:r>
          </a:p>
          <a:p>
            <a:pPr lvl="1" eaLnBrk="1" hangingPunct="1"/>
            <a:r>
              <a:rPr lang="en-US">
                <a:latin typeface="Arial" charset="0"/>
              </a:rPr>
              <a:t>relates to effort</a:t>
            </a:r>
          </a:p>
          <a:p>
            <a:pPr lvl="1" eaLnBrk="1" hangingPunct="1"/>
            <a:r>
              <a:rPr lang="en-US">
                <a:latin typeface="Arial" charset="0"/>
              </a:rPr>
              <a:t>precise</a:t>
            </a:r>
          </a:p>
          <a:p>
            <a:pPr lvl="1" eaLnBrk="1" hangingPunct="1"/>
            <a:r>
              <a:rPr lang="en-US">
                <a:latin typeface="Arial" charset="0"/>
              </a:rPr>
              <a:t>machine countable</a:t>
            </a:r>
          </a:p>
        </p:txBody>
      </p:sp>
    </p:spTree>
    <p:extLst>
      <p:ext uri="{BB962C8B-B14F-4D97-AF65-F5344CB8AC3E}">
        <p14:creationId xmlns:p14="http://schemas.microsoft.com/office/powerpoint/2010/main" val="436136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a:latin typeface="Arial" charset="0"/>
              </a:rPr>
              <a:t>A size measure is precise if</a:t>
            </a:r>
          </a:p>
          <a:p>
            <a:pPr lvl="1"/>
            <a:r>
              <a:rPr lang="en-US" dirty="0">
                <a:latin typeface="Arial" charset="0"/>
              </a:rPr>
              <a:t>Every time you measure the same item you get the same result.</a:t>
            </a:r>
          </a:p>
          <a:p>
            <a:pPr lvl="1"/>
            <a:r>
              <a:rPr lang="en-US" dirty="0">
                <a:latin typeface="Arial" charset="0"/>
              </a:rPr>
              <a:t>Every person who measures the same item gets the same result. </a:t>
            </a:r>
          </a:p>
          <a:p>
            <a:endParaRPr lang="en-US" dirty="0">
              <a:latin typeface="Arial" charset="0"/>
            </a:endParaRPr>
          </a:p>
          <a:p>
            <a:r>
              <a:rPr lang="en-US" dirty="0">
                <a:latin typeface="Arial" charset="0"/>
              </a:rPr>
              <a:t>Is LOC a precise measure</a:t>
            </a:r>
            <a:r>
              <a:rPr lang="en-US" dirty="0" smtClean="0">
                <a:latin typeface="Arial" charset="0"/>
              </a:rPr>
              <a:t>?</a:t>
            </a:r>
            <a:endParaRPr lang="en-US" dirty="0">
              <a:latin typeface="Arial" charset="0"/>
            </a:endParaRPr>
          </a:p>
        </p:txBody>
      </p:sp>
      <p:sp>
        <p:nvSpPr>
          <p:cNvPr id="21506" name="Rectangle 2"/>
          <p:cNvSpPr>
            <a:spLocks noGrp="1" noChangeArrowheads="1"/>
          </p:cNvSpPr>
          <p:nvPr>
            <p:ph type="title"/>
          </p:nvPr>
        </p:nvSpPr>
        <p:spPr/>
        <p:txBody>
          <a:bodyPr/>
          <a:lstStyle/>
          <a:p>
            <a:pPr eaLnBrk="1" hangingPunct="1"/>
            <a:r>
              <a:rPr lang="en-US">
                <a:latin typeface="Arial" charset="0"/>
              </a:rPr>
              <a:t>Precise Size Measure</a:t>
            </a:r>
          </a:p>
        </p:txBody>
      </p:sp>
      <p:pic>
        <p:nvPicPr>
          <p:cNvPr id="21508" name="Picture 6" descr="j02403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495" y="1123950"/>
            <a:ext cx="1957259" cy="31093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683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atin typeface="Arial" charset="0"/>
              </a:rPr>
              <a:t>Counting Standard</a:t>
            </a:r>
          </a:p>
        </p:txBody>
      </p:sp>
      <p:sp>
        <p:nvSpPr>
          <p:cNvPr id="22531" name="Rectangle 3"/>
          <p:cNvSpPr>
            <a:spLocks noGrp="1" noChangeArrowheads="1"/>
          </p:cNvSpPr>
          <p:nvPr>
            <p:ph idx="1"/>
          </p:nvPr>
        </p:nvSpPr>
        <p:spPr/>
        <p:txBody>
          <a:bodyPr/>
          <a:lstStyle/>
          <a:p>
            <a:pPr marL="0" indent="0" eaLnBrk="1" hangingPunct="1"/>
            <a:r>
              <a:rPr lang="en-US">
                <a:latin typeface="Arial" charset="0"/>
              </a:rPr>
              <a:t>LOC is not a precise measure unless LOC has been defined precisely.</a:t>
            </a:r>
          </a:p>
          <a:p>
            <a:pPr marL="0" indent="0" eaLnBrk="1" hangingPunct="1"/>
            <a:r>
              <a:rPr lang="en-US">
                <a:latin typeface="Arial" charset="0"/>
              </a:rPr>
              <a:t>Defining LOC precisely in the work environment can be a significant task.</a:t>
            </a:r>
          </a:p>
          <a:p>
            <a:pPr marL="0" indent="0" eaLnBrk="1" hangingPunct="1"/>
            <a:r>
              <a:rPr lang="en-US">
                <a:latin typeface="Arial" charset="0"/>
              </a:rPr>
              <a:t>In this class, we ask you to use the following simple rules for defining a line of code.</a:t>
            </a:r>
          </a:p>
          <a:p>
            <a:pPr lvl="1" eaLnBrk="1" hangingPunct="1"/>
            <a:r>
              <a:rPr lang="en-US">
                <a:latin typeface="Arial" charset="0"/>
              </a:rPr>
              <a:t>Count each physical line as one LOC.</a:t>
            </a:r>
          </a:p>
          <a:p>
            <a:pPr lvl="1" eaLnBrk="1" hangingPunct="1"/>
            <a:r>
              <a:rPr lang="en-US">
                <a:latin typeface="Arial" charset="0"/>
              </a:rPr>
              <a:t>Do not count blank lines.</a:t>
            </a:r>
          </a:p>
          <a:p>
            <a:pPr lvl="1" eaLnBrk="1" hangingPunct="1"/>
            <a:r>
              <a:rPr lang="en-US">
                <a:latin typeface="Arial" charset="0"/>
              </a:rPr>
              <a:t>Do not count lines that are only comments.</a:t>
            </a:r>
          </a:p>
          <a:p>
            <a:pPr lvl="1" eaLnBrk="1" hangingPunct="1"/>
            <a:r>
              <a:rPr lang="en-US">
                <a:latin typeface="Arial" charset="0"/>
              </a:rPr>
              <a:t>Do not count machine generated lines.</a:t>
            </a:r>
          </a:p>
          <a:p>
            <a:pPr lvl="1" eaLnBrk="1" hangingPunct="1"/>
            <a:r>
              <a:rPr lang="en-US">
                <a:latin typeface="Arial" charset="0"/>
              </a:rPr>
              <a:t>Be consistent about what you put on each physical line. </a:t>
            </a:r>
          </a:p>
        </p:txBody>
      </p:sp>
    </p:spTree>
    <p:extLst>
      <p:ext uri="{BB962C8B-B14F-4D97-AF65-F5344CB8AC3E}">
        <p14:creationId xmlns:p14="http://schemas.microsoft.com/office/powerpoint/2010/main" val="3870089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a:latin typeface="Arial" charset="0"/>
              </a:rPr>
              <a:t>Recall that in PROBE, estimated development effort is based on the estimated LOC.  </a:t>
            </a:r>
          </a:p>
          <a:p>
            <a:r>
              <a:rPr lang="en-US" dirty="0">
                <a:latin typeface="Arial" charset="0"/>
              </a:rPr>
              <a:t>Assume we estimate two programs.</a:t>
            </a:r>
          </a:p>
          <a:p>
            <a:pPr lvl="1"/>
            <a:r>
              <a:rPr lang="en-US" dirty="0">
                <a:latin typeface="Arial" charset="0"/>
              </a:rPr>
              <a:t>Program 1 is 200 LOC of all new code.</a:t>
            </a:r>
          </a:p>
          <a:p>
            <a:pPr lvl="1"/>
            <a:r>
              <a:rPr lang="en-US" dirty="0">
                <a:latin typeface="Arial" charset="0"/>
              </a:rPr>
              <a:t>Program 2 is 100 LOC of new code and 100 LOC of existing code</a:t>
            </a:r>
          </a:p>
          <a:p>
            <a:pPr lvl="1"/>
            <a:endParaRPr lang="en-US" dirty="0">
              <a:latin typeface="Arial" charset="0"/>
            </a:endParaRPr>
          </a:p>
          <a:p>
            <a:r>
              <a:rPr lang="en-US" dirty="0">
                <a:latin typeface="Arial" charset="0"/>
              </a:rPr>
              <a:t>Are these programs likely to take the same effort to develop? </a:t>
            </a:r>
          </a:p>
        </p:txBody>
      </p:sp>
      <p:sp>
        <p:nvSpPr>
          <p:cNvPr id="23554" name="Rectangle 2"/>
          <p:cNvSpPr>
            <a:spLocks noGrp="1" noChangeArrowheads="1"/>
          </p:cNvSpPr>
          <p:nvPr>
            <p:ph type="title"/>
          </p:nvPr>
        </p:nvSpPr>
        <p:spPr/>
        <p:txBody>
          <a:bodyPr/>
          <a:lstStyle/>
          <a:p>
            <a:pPr eaLnBrk="1" hangingPunct="1"/>
            <a:r>
              <a:rPr lang="en-US">
                <a:latin typeface="Arial" charset="0"/>
              </a:rPr>
              <a:t>Are All LOC Equal?</a:t>
            </a:r>
          </a:p>
        </p:txBody>
      </p:sp>
      <p:pic>
        <p:nvPicPr>
          <p:cNvPr id="23556" name="Picture 7" descr="j0282747"/>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45229" y="1123950"/>
            <a:ext cx="2106437" cy="21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9301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atin typeface="Arial" charset="0"/>
              </a:rPr>
              <a:t>Types of LOC</a:t>
            </a:r>
          </a:p>
        </p:txBody>
      </p:sp>
      <p:sp>
        <p:nvSpPr>
          <p:cNvPr id="24579" name="Rectangle 3"/>
          <p:cNvSpPr>
            <a:spLocks noGrp="1" noChangeArrowheads="1"/>
          </p:cNvSpPr>
          <p:nvPr>
            <p:ph idx="1"/>
          </p:nvPr>
        </p:nvSpPr>
        <p:spPr/>
        <p:txBody>
          <a:bodyPr/>
          <a:lstStyle/>
          <a:p>
            <a:pPr marL="0" indent="0" eaLnBrk="1" hangingPunct="1"/>
            <a:r>
              <a:rPr lang="en-US">
                <a:latin typeface="Arial" charset="0"/>
              </a:rPr>
              <a:t>The types of LOC include</a:t>
            </a:r>
          </a:p>
          <a:p>
            <a:pPr lvl="1" eaLnBrk="1" hangingPunct="1"/>
            <a:r>
              <a:rPr lang="en-US">
                <a:latin typeface="Arial" charset="0"/>
              </a:rPr>
              <a:t>base [B] – LOC that you start with and make changes to</a:t>
            </a:r>
          </a:p>
          <a:p>
            <a:pPr lvl="2" eaLnBrk="1" hangingPunct="1"/>
            <a:r>
              <a:rPr lang="en-US">
                <a:latin typeface="Arial" charset="0"/>
              </a:rPr>
              <a:t>deleted [D] – LOC removed from the base</a:t>
            </a:r>
          </a:p>
          <a:p>
            <a:pPr lvl="2" eaLnBrk="1" hangingPunct="1"/>
            <a:r>
              <a:rPr lang="en-US">
                <a:latin typeface="Arial" charset="0"/>
              </a:rPr>
              <a:t>modified [M] – LOC in the base that is modified</a:t>
            </a:r>
          </a:p>
          <a:p>
            <a:pPr lvl="1" eaLnBrk="1" hangingPunct="1"/>
            <a:r>
              <a:rPr lang="en-US">
                <a:latin typeface="Arial" charset="0"/>
              </a:rPr>
              <a:t>added [A] – LOC that is new</a:t>
            </a:r>
          </a:p>
          <a:p>
            <a:pPr lvl="1" eaLnBrk="1" hangingPunct="1"/>
            <a:r>
              <a:rPr lang="en-US">
                <a:latin typeface="Arial" charset="0"/>
              </a:rPr>
              <a:t>reused [R] – LOC from a library that is used without changes</a:t>
            </a:r>
          </a:p>
          <a:p>
            <a:pPr lvl="1" eaLnBrk="1" hangingPunct="1"/>
            <a:r>
              <a:rPr lang="en-US">
                <a:latin typeface="Arial" charset="0"/>
              </a:rPr>
              <a:t>added and modified [A&amp;M] – sum of added and modified LOC</a:t>
            </a:r>
          </a:p>
          <a:p>
            <a:pPr lvl="1" eaLnBrk="1" hangingPunct="1"/>
            <a:r>
              <a:rPr lang="en-US">
                <a:latin typeface="Arial" charset="0"/>
              </a:rPr>
              <a:t>new reusable – new LOC that is put into a reuse library</a:t>
            </a:r>
          </a:p>
          <a:p>
            <a:pPr lvl="1" eaLnBrk="1" hangingPunct="1"/>
            <a:r>
              <a:rPr lang="en-US">
                <a:latin typeface="Arial" charset="0"/>
              </a:rPr>
              <a:t>total [T] - the LOC in the entire program</a:t>
            </a:r>
          </a:p>
        </p:txBody>
      </p:sp>
    </p:spTree>
    <p:extLst>
      <p:ext uri="{BB962C8B-B14F-4D97-AF65-F5344CB8AC3E}">
        <p14:creationId xmlns:p14="http://schemas.microsoft.com/office/powerpoint/2010/main" val="1135496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atin typeface="Arial" charset="0"/>
              </a:rPr>
              <a:t>Program Size Type Relationships</a:t>
            </a:r>
          </a:p>
        </p:txBody>
      </p:sp>
      <p:grpSp>
        <p:nvGrpSpPr>
          <p:cNvPr id="25603" name="Group 1"/>
          <p:cNvGrpSpPr>
            <a:grpSpLocks/>
          </p:cNvGrpSpPr>
          <p:nvPr/>
        </p:nvGrpSpPr>
        <p:grpSpPr bwMode="auto">
          <a:xfrm>
            <a:off x="388938" y="1123950"/>
            <a:ext cx="7894284" cy="4705168"/>
            <a:chOff x="636588" y="1636713"/>
            <a:chExt cx="7423150" cy="4424362"/>
          </a:xfrm>
        </p:grpSpPr>
        <p:sp>
          <p:nvSpPr>
            <p:cNvPr id="25604" name="Line 48"/>
            <p:cNvSpPr>
              <a:spLocks noChangeShapeType="1"/>
            </p:cNvSpPr>
            <p:nvPr/>
          </p:nvSpPr>
          <p:spPr bwMode="auto">
            <a:xfrm flipH="1">
              <a:off x="3149600" y="3860800"/>
              <a:ext cx="12700" cy="124460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lIns="92309" tIns="46154" rIns="92309" bIns="46154"/>
            <a:lstStyle/>
            <a:p>
              <a:endParaRPr lang="en-US"/>
            </a:p>
          </p:txBody>
        </p:sp>
        <p:sp>
          <p:nvSpPr>
            <p:cNvPr id="25605" name="Rectangle 4"/>
            <p:cNvSpPr>
              <a:spLocks noChangeArrowheads="1"/>
            </p:cNvSpPr>
            <p:nvPr/>
          </p:nvSpPr>
          <p:spPr bwMode="auto">
            <a:xfrm>
              <a:off x="1712913" y="2135188"/>
              <a:ext cx="2320925" cy="234950"/>
            </a:xfrm>
            <a:prstGeom prst="rect">
              <a:avLst/>
            </a:prstGeom>
            <a:solidFill>
              <a:srgbClr val="6699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lstStyle/>
            <a:p>
              <a:endParaRPr lang="en-US"/>
            </a:p>
          </p:txBody>
        </p:sp>
        <p:sp>
          <p:nvSpPr>
            <p:cNvPr id="25606" name="Rectangle 9"/>
            <p:cNvSpPr>
              <a:spLocks noChangeArrowheads="1"/>
            </p:cNvSpPr>
            <p:nvPr/>
          </p:nvSpPr>
          <p:spPr bwMode="auto">
            <a:xfrm>
              <a:off x="1712913" y="5105400"/>
              <a:ext cx="2332037" cy="234950"/>
            </a:xfrm>
            <a:prstGeom prst="rect">
              <a:avLst/>
            </a:prstGeom>
            <a:solidFill>
              <a:srgbClr val="6699FF"/>
            </a:solidFill>
            <a:ln w="9525">
              <a:solidFill>
                <a:schemeClr val="tx1"/>
              </a:solidFill>
              <a:miter lim="800000"/>
              <a:headEnd/>
              <a:tailEnd/>
            </a:ln>
          </p:spPr>
          <p:txBody>
            <a:bodyPr wrap="none" lIns="92309" tIns="46154" rIns="92309" bIns="46154" anchor="ctr"/>
            <a:lstStyle/>
            <a:p>
              <a:endParaRPr lang="en-US"/>
            </a:p>
          </p:txBody>
        </p:sp>
        <p:sp>
          <p:nvSpPr>
            <p:cNvPr id="25607" name="Rectangle 10"/>
            <p:cNvSpPr>
              <a:spLocks noChangeArrowheads="1"/>
            </p:cNvSpPr>
            <p:nvPr/>
          </p:nvSpPr>
          <p:spPr bwMode="ltGray">
            <a:xfrm>
              <a:off x="3157538" y="5105400"/>
              <a:ext cx="550862" cy="231775"/>
            </a:xfrm>
            <a:prstGeom prst="rect">
              <a:avLst/>
            </a:prstGeom>
            <a:solidFill>
              <a:srgbClr val="00FFFF"/>
            </a:solidFill>
            <a:ln w="9525">
              <a:solidFill>
                <a:schemeClr val="tx1"/>
              </a:solidFill>
              <a:miter lim="800000"/>
              <a:headEnd/>
              <a:tailEnd/>
            </a:ln>
          </p:spPr>
          <p:txBody>
            <a:bodyPr wrap="none" lIns="92309" tIns="46154" rIns="92309" bIns="46154" anchor="ctr"/>
            <a:lstStyle/>
            <a:p>
              <a:endParaRPr lang="en-US"/>
            </a:p>
          </p:txBody>
        </p:sp>
        <p:sp>
          <p:nvSpPr>
            <p:cNvPr id="25608" name="Rectangle 11"/>
            <p:cNvSpPr>
              <a:spLocks noChangeArrowheads="1"/>
            </p:cNvSpPr>
            <p:nvPr/>
          </p:nvSpPr>
          <p:spPr bwMode="auto">
            <a:xfrm>
              <a:off x="3656013" y="5105400"/>
              <a:ext cx="3208337" cy="234950"/>
            </a:xfrm>
            <a:prstGeom prst="rect">
              <a:avLst/>
            </a:prstGeom>
            <a:solidFill>
              <a:srgbClr val="99CC00"/>
            </a:solidFill>
            <a:ln w="9525">
              <a:solidFill>
                <a:schemeClr val="tx1"/>
              </a:solidFill>
              <a:miter lim="800000"/>
              <a:headEnd/>
              <a:tailEnd/>
            </a:ln>
          </p:spPr>
          <p:txBody>
            <a:bodyPr wrap="none" lIns="92309" tIns="46154" rIns="92309" bIns="46154" anchor="ctr"/>
            <a:lstStyle/>
            <a:p>
              <a:endParaRPr lang="en-US"/>
            </a:p>
          </p:txBody>
        </p:sp>
        <p:sp>
          <p:nvSpPr>
            <p:cNvPr id="25609" name="Rectangle 12"/>
            <p:cNvSpPr>
              <a:spLocks noChangeArrowheads="1"/>
            </p:cNvSpPr>
            <p:nvPr/>
          </p:nvSpPr>
          <p:spPr bwMode="blackWhite">
            <a:xfrm>
              <a:off x="6861175" y="5105400"/>
              <a:ext cx="636588" cy="234950"/>
            </a:xfrm>
            <a:prstGeom prst="rect">
              <a:avLst/>
            </a:prstGeom>
            <a:solidFill>
              <a:schemeClr val="accent1"/>
            </a:solidFill>
            <a:ln w="9525">
              <a:solidFill>
                <a:schemeClr val="tx1"/>
              </a:solidFill>
              <a:miter lim="800000"/>
              <a:headEnd/>
              <a:tailEnd/>
            </a:ln>
          </p:spPr>
          <p:txBody>
            <a:bodyPr wrap="none" lIns="92309" tIns="46154" rIns="92309" bIns="46154" anchor="ctr"/>
            <a:lstStyle/>
            <a:p>
              <a:endParaRPr lang="en-US"/>
            </a:p>
          </p:txBody>
        </p:sp>
        <p:sp>
          <p:nvSpPr>
            <p:cNvPr id="25610" name="Line 27"/>
            <p:cNvSpPr>
              <a:spLocks noChangeShapeType="1"/>
            </p:cNvSpPr>
            <p:nvPr/>
          </p:nvSpPr>
          <p:spPr bwMode="auto">
            <a:xfrm flipH="1">
              <a:off x="4013200" y="2133600"/>
              <a:ext cx="12700" cy="321310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lIns="92309" tIns="46154" rIns="92309" bIns="46154"/>
            <a:lstStyle/>
            <a:p>
              <a:endParaRPr lang="en-US"/>
            </a:p>
          </p:txBody>
        </p:sp>
        <p:sp>
          <p:nvSpPr>
            <p:cNvPr id="25611" name="AutoShape 28"/>
            <p:cNvSpPr>
              <a:spLocks/>
            </p:cNvSpPr>
            <p:nvPr/>
          </p:nvSpPr>
          <p:spPr bwMode="auto">
            <a:xfrm rot="-5400000">
              <a:off x="5092700" y="3949700"/>
              <a:ext cx="304800" cy="3175000"/>
            </a:xfrm>
            <a:prstGeom prst="leftBrace">
              <a:avLst>
                <a:gd name="adj1" fmla="val 86806"/>
                <a:gd name="adj2" fmla="val 475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sp>
          <p:nvSpPr>
            <p:cNvPr id="25612" name="Text Box 29"/>
            <p:cNvSpPr txBox="1">
              <a:spLocks noChangeArrowheads="1"/>
            </p:cNvSpPr>
            <p:nvPr/>
          </p:nvSpPr>
          <p:spPr bwMode="auto">
            <a:xfrm>
              <a:off x="4441825" y="5684838"/>
              <a:ext cx="1463675" cy="376237"/>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eaLnBrk="1" hangingPunct="1"/>
              <a:r>
                <a:rPr lang="en-US" sz="1800"/>
                <a:t>Added Code</a:t>
              </a:r>
            </a:p>
          </p:txBody>
        </p:sp>
        <p:sp>
          <p:nvSpPr>
            <p:cNvPr id="25613" name="AutoShape 30"/>
            <p:cNvSpPr>
              <a:spLocks/>
            </p:cNvSpPr>
            <p:nvPr/>
          </p:nvSpPr>
          <p:spPr bwMode="auto">
            <a:xfrm rot="-5400000">
              <a:off x="7042150" y="5200650"/>
              <a:ext cx="241300" cy="660400"/>
            </a:xfrm>
            <a:prstGeom prst="leftBrace">
              <a:avLst>
                <a:gd name="adj1" fmla="val 22807"/>
                <a:gd name="adj2" fmla="val 475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sp>
          <p:nvSpPr>
            <p:cNvPr id="25614" name="Text Box 31"/>
            <p:cNvSpPr txBox="1">
              <a:spLocks noChangeArrowheads="1"/>
            </p:cNvSpPr>
            <p:nvPr/>
          </p:nvSpPr>
          <p:spPr bwMode="auto">
            <a:xfrm>
              <a:off x="6359525" y="5672138"/>
              <a:ext cx="1590675" cy="376237"/>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eaLnBrk="1" hangingPunct="1"/>
              <a:r>
                <a:rPr lang="en-US" sz="1800"/>
                <a:t>Reused Code</a:t>
              </a:r>
            </a:p>
          </p:txBody>
        </p:sp>
        <p:sp>
          <p:nvSpPr>
            <p:cNvPr id="25615" name="AutoShape 32"/>
            <p:cNvSpPr>
              <a:spLocks/>
            </p:cNvSpPr>
            <p:nvPr/>
          </p:nvSpPr>
          <p:spPr bwMode="auto">
            <a:xfrm rot="-5400000">
              <a:off x="3280569" y="3759994"/>
              <a:ext cx="266700" cy="500062"/>
            </a:xfrm>
            <a:prstGeom prst="leftBrace">
              <a:avLst>
                <a:gd name="adj1" fmla="val 15625"/>
                <a:gd name="adj2" fmla="val 475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sp>
          <p:nvSpPr>
            <p:cNvPr id="25616" name="Text Box 33"/>
            <p:cNvSpPr txBox="1">
              <a:spLocks noChangeArrowheads="1"/>
            </p:cNvSpPr>
            <p:nvPr/>
          </p:nvSpPr>
          <p:spPr bwMode="auto">
            <a:xfrm>
              <a:off x="2235200" y="4160838"/>
              <a:ext cx="1323975" cy="677862"/>
            </a:xfrm>
            <a:prstGeom prst="rect">
              <a:avLst/>
            </a:prstGeom>
            <a:solidFill>
              <a:schemeClr val="bg1"/>
            </a:solidFill>
            <a:ln w="9525">
              <a:solidFill>
                <a:schemeClr val="tx1"/>
              </a:solidFill>
              <a:miter lim="800000"/>
              <a:headEnd/>
              <a:tailEnd/>
            </a:ln>
          </p:spPr>
          <p:txBody>
            <a:bodyPr wrap="none"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algn="ctr" eaLnBrk="1" hangingPunct="1">
                <a:spcBef>
                  <a:spcPct val="10000"/>
                </a:spcBef>
              </a:pPr>
              <a:r>
                <a:rPr lang="en-US" sz="1800"/>
                <a:t>Modified</a:t>
              </a:r>
            </a:p>
            <a:p>
              <a:pPr algn="ctr" eaLnBrk="1" hangingPunct="1">
                <a:spcBef>
                  <a:spcPct val="10000"/>
                </a:spcBef>
              </a:pPr>
              <a:r>
                <a:rPr lang="en-US" sz="1800"/>
                <a:t>Base Code</a:t>
              </a:r>
            </a:p>
          </p:txBody>
        </p:sp>
        <p:sp>
          <p:nvSpPr>
            <p:cNvPr id="25617" name="AutoShape 34"/>
            <p:cNvSpPr>
              <a:spLocks/>
            </p:cNvSpPr>
            <p:nvPr/>
          </p:nvSpPr>
          <p:spPr bwMode="auto">
            <a:xfrm rot="-5400000">
              <a:off x="3713163" y="3832225"/>
              <a:ext cx="268288" cy="344487"/>
            </a:xfrm>
            <a:prstGeom prst="leftBrace">
              <a:avLst>
                <a:gd name="adj1" fmla="val 10700"/>
                <a:gd name="adj2" fmla="val 475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sp>
          <p:nvSpPr>
            <p:cNvPr id="25618" name="Text Box 35"/>
            <p:cNvSpPr txBox="1">
              <a:spLocks noChangeArrowheads="1"/>
            </p:cNvSpPr>
            <p:nvPr/>
          </p:nvSpPr>
          <p:spPr bwMode="auto">
            <a:xfrm>
              <a:off x="3822700" y="4160838"/>
              <a:ext cx="1323975" cy="677862"/>
            </a:xfrm>
            <a:prstGeom prst="rect">
              <a:avLst/>
            </a:prstGeom>
            <a:solidFill>
              <a:schemeClr val="bg1"/>
            </a:solidFill>
            <a:ln w="9525">
              <a:solidFill>
                <a:schemeClr val="tx1"/>
              </a:solidFill>
              <a:miter lim="800000"/>
              <a:headEnd/>
              <a:tailEnd/>
            </a:ln>
          </p:spPr>
          <p:txBody>
            <a:bodyPr wrap="none"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algn="ctr" eaLnBrk="1" hangingPunct="1">
                <a:spcBef>
                  <a:spcPct val="10000"/>
                </a:spcBef>
              </a:pPr>
              <a:r>
                <a:rPr lang="en-US" sz="1800"/>
                <a:t>Deleted</a:t>
              </a:r>
            </a:p>
            <a:p>
              <a:pPr algn="ctr" eaLnBrk="1" hangingPunct="1">
                <a:spcBef>
                  <a:spcPct val="10000"/>
                </a:spcBef>
              </a:pPr>
              <a:r>
                <a:rPr lang="en-US" sz="1800"/>
                <a:t>Base Code</a:t>
              </a:r>
            </a:p>
          </p:txBody>
        </p:sp>
        <p:sp>
          <p:nvSpPr>
            <p:cNvPr id="25619" name="Text Box 36"/>
            <p:cNvSpPr txBox="1">
              <a:spLocks noChangeArrowheads="1"/>
            </p:cNvSpPr>
            <p:nvPr/>
          </p:nvSpPr>
          <p:spPr bwMode="auto">
            <a:xfrm>
              <a:off x="1871663" y="2676525"/>
              <a:ext cx="1920875" cy="3762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eaLnBrk="1" hangingPunct="1"/>
              <a:r>
                <a:rPr lang="en-US" sz="1800"/>
                <a:t>Initial Base Code</a:t>
              </a:r>
            </a:p>
          </p:txBody>
        </p:sp>
        <p:sp>
          <p:nvSpPr>
            <p:cNvPr id="25620" name="AutoShape 37"/>
            <p:cNvSpPr>
              <a:spLocks/>
            </p:cNvSpPr>
            <p:nvPr/>
          </p:nvSpPr>
          <p:spPr bwMode="auto">
            <a:xfrm rot="-5400000">
              <a:off x="2735263" y="1379538"/>
              <a:ext cx="266700" cy="2305050"/>
            </a:xfrm>
            <a:prstGeom prst="leftBrace">
              <a:avLst>
                <a:gd name="adj1" fmla="val 71984"/>
                <a:gd name="adj2" fmla="val 4862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sp>
          <p:nvSpPr>
            <p:cNvPr id="25621" name="Line 38"/>
            <p:cNvSpPr>
              <a:spLocks noChangeShapeType="1"/>
            </p:cNvSpPr>
            <p:nvPr/>
          </p:nvSpPr>
          <p:spPr bwMode="auto">
            <a:xfrm>
              <a:off x="1709738" y="2112963"/>
              <a:ext cx="6350000" cy="0"/>
            </a:xfrm>
            <a:prstGeom prst="line">
              <a:avLst/>
            </a:prstGeom>
            <a:noFill/>
            <a:ln w="12700">
              <a:solidFill>
                <a:schemeClr val="tx1"/>
              </a:solidFill>
              <a:round/>
              <a:headEnd/>
              <a:tailEnd type="triangle" w="med" len="med"/>
            </a:ln>
            <a:extLst>
              <a:ext uri="{909E8E84-426E-40dd-AFC4-6F175D3DCCD1}">
                <a14:hiddenFill xmlns="" xmlns:a14="http://schemas.microsoft.com/office/drawing/2010/main">
                  <a:noFill/>
                </a14:hiddenFill>
              </a:ext>
            </a:extLst>
          </p:spPr>
          <p:txBody>
            <a:bodyPr lIns="92309" tIns="46154" rIns="92309" bIns="46154"/>
            <a:lstStyle/>
            <a:p>
              <a:endParaRPr lang="en-US"/>
            </a:p>
          </p:txBody>
        </p:sp>
        <p:sp>
          <p:nvSpPr>
            <p:cNvPr id="25622" name="Text Box 39"/>
            <p:cNvSpPr txBox="1">
              <a:spLocks noChangeArrowheads="1"/>
            </p:cNvSpPr>
            <p:nvPr/>
          </p:nvSpPr>
          <p:spPr bwMode="auto">
            <a:xfrm>
              <a:off x="2879725" y="1636713"/>
              <a:ext cx="1722438"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eaLnBrk="1" hangingPunct="1"/>
              <a:r>
                <a:rPr lang="en-US" sz="2000"/>
                <a:t>Program Size</a:t>
              </a:r>
            </a:p>
          </p:txBody>
        </p:sp>
        <p:sp>
          <p:nvSpPr>
            <p:cNvPr id="25623" name="Rectangle 41"/>
            <p:cNvSpPr>
              <a:spLocks noChangeArrowheads="1"/>
            </p:cNvSpPr>
            <p:nvPr/>
          </p:nvSpPr>
          <p:spPr bwMode="auto">
            <a:xfrm>
              <a:off x="1706563" y="3598863"/>
              <a:ext cx="2301875" cy="244475"/>
            </a:xfrm>
            <a:prstGeom prst="rect">
              <a:avLst/>
            </a:prstGeom>
            <a:solidFill>
              <a:srgbClr val="6699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lstStyle/>
            <a:p>
              <a:endParaRPr lang="en-US"/>
            </a:p>
          </p:txBody>
        </p:sp>
        <p:sp>
          <p:nvSpPr>
            <p:cNvPr id="25624" name="Rectangle 42"/>
            <p:cNvSpPr>
              <a:spLocks noChangeArrowheads="1"/>
            </p:cNvSpPr>
            <p:nvPr/>
          </p:nvSpPr>
          <p:spPr bwMode="ltGray">
            <a:xfrm>
              <a:off x="3157538" y="3606800"/>
              <a:ext cx="515937" cy="231775"/>
            </a:xfrm>
            <a:prstGeom prst="rect">
              <a:avLst/>
            </a:prstGeom>
            <a:solidFill>
              <a:srgbClr val="00FFFF"/>
            </a:solidFill>
            <a:ln w="9525">
              <a:solidFill>
                <a:schemeClr val="tx1"/>
              </a:solidFill>
              <a:miter lim="800000"/>
              <a:headEnd/>
              <a:tailEnd/>
            </a:ln>
          </p:spPr>
          <p:txBody>
            <a:bodyPr wrap="none" lIns="92309" tIns="46154" rIns="92309" bIns="46154" anchor="ctr"/>
            <a:lstStyle/>
            <a:p>
              <a:endParaRPr lang="en-US"/>
            </a:p>
          </p:txBody>
        </p:sp>
        <p:sp>
          <p:nvSpPr>
            <p:cNvPr id="25625" name="Rectangle 43"/>
            <p:cNvSpPr>
              <a:spLocks noChangeArrowheads="1"/>
            </p:cNvSpPr>
            <p:nvPr/>
          </p:nvSpPr>
          <p:spPr bwMode="auto">
            <a:xfrm>
              <a:off x="3678238" y="3606800"/>
              <a:ext cx="347662" cy="231775"/>
            </a:xfrm>
            <a:prstGeom prst="rect">
              <a:avLst/>
            </a:prstGeom>
            <a:solidFill>
              <a:schemeClr val="bg2"/>
            </a:solidFill>
            <a:ln w="9525">
              <a:solidFill>
                <a:schemeClr val="tx1"/>
              </a:solidFill>
              <a:miter lim="800000"/>
              <a:headEnd/>
              <a:tailEnd/>
            </a:ln>
          </p:spPr>
          <p:txBody>
            <a:bodyPr wrap="none" lIns="92309" tIns="46154" rIns="92309" bIns="46154" anchor="ctr"/>
            <a:lstStyle/>
            <a:p>
              <a:pPr algn="ctr">
                <a:tabLst>
                  <a:tab pos="292100" algn="l"/>
                  <a:tab pos="571500" algn="l"/>
                </a:tabLst>
              </a:pPr>
              <a:endParaRPr lang="en-US">
                <a:solidFill>
                  <a:schemeClr val="bg2"/>
                </a:solidFill>
              </a:endParaRPr>
            </a:p>
          </p:txBody>
        </p:sp>
        <p:sp>
          <p:nvSpPr>
            <p:cNvPr id="25626" name="Text Box 44"/>
            <p:cNvSpPr txBox="1">
              <a:spLocks noChangeArrowheads="1"/>
            </p:cNvSpPr>
            <p:nvPr/>
          </p:nvSpPr>
          <p:spPr bwMode="auto">
            <a:xfrm>
              <a:off x="809625" y="1952625"/>
              <a:ext cx="71120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algn="ctr" eaLnBrk="1" hangingPunct="1">
                <a:spcBef>
                  <a:spcPct val="0"/>
                </a:spcBef>
              </a:pPr>
              <a:r>
                <a:rPr lang="en-US" sz="1600"/>
                <a:t>Initial</a:t>
              </a:r>
            </a:p>
            <a:p>
              <a:pPr eaLnBrk="1" hangingPunct="1">
                <a:spcBef>
                  <a:spcPct val="0"/>
                </a:spcBef>
              </a:pPr>
              <a:r>
                <a:rPr lang="en-US" sz="1600"/>
                <a:t>Base</a:t>
              </a:r>
            </a:p>
          </p:txBody>
        </p:sp>
        <p:sp>
          <p:nvSpPr>
            <p:cNvPr id="25627" name="Text Box 45"/>
            <p:cNvSpPr txBox="1">
              <a:spLocks noChangeArrowheads="1"/>
            </p:cNvSpPr>
            <p:nvPr/>
          </p:nvSpPr>
          <p:spPr bwMode="auto">
            <a:xfrm>
              <a:off x="657225" y="4937125"/>
              <a:ext cx="974725"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algn="ctr" eaLnBrk="1" hangingPunct="1">
                <a:spcBef>
                  <a:spcPct val="0"/>
                </a:spcBef>
              </a:pPr>
              <a:r>
                <a:rPr lang="en-US" sz="1600"/>
                <a:t>Final</a:t>
              </a:r>
            </a:p>
            <a:p>
              <a:pPr algn="ctr" eaLnBrk="1" hangingPunct="1">
                <a:spcBef>
                  <a:spcPct val="0"/>
                </a:spcBef>
              </a:pPr>
              <a:r>
                <a:rPr lang="en-US" sz="1600"/>
                <a:t>Program</a:t>
              </a:r>
            </a:p>
          </p:txBody>
        </p:sp>
        <p:sp>
          <p:nvSpPr>
            <p:cNvPr id="25628" name="Text Box 46"/>
            <p:cNvSpPr txBox="1">
              <a:spLocks noChangeArrowheads="1"/>
            </p:cNvSpPr>
            <p:nvPr/>
          </p:nvSpPr>
          <p:spPr bwMode="auto">
            <a:xfrm>
              <a:off x="636588" y="3443288"/>
              <a:ext cx="1000125"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algn="ctr" eaLnBrk="1" hangingPunct="1">
                <a:spcBef>
                  <a:spcPct val="0"/>
                </a:spcBef>
              </a:pPr>
              <a:r>
                <a:rPr lang="en-US" sz="1600"/>
                <a:t>Base</a:t>
              </a:r>
            </a:p>
            <a:p>
              <a:pPr algn="ctr" eaLnBrk="1" hangingPunct="1">
                <a:spcBef>
                  <a:spcPct val="0"/>
                </a:spcBef>
              </a:pPr>
              <a:r>
                <a:rPr lang="en-US" sz="1600"/>
                <a:t>Changes</a:t>
              </a:r>
            </a:p>
          </p:txBody>
        </p:sp>
        <p:sp>
          <p:nvSpPr>
            <p:cNvPr id="25629" name="Line 47"/>
            <p:cNvSpPr>
              <a:spLocks noChangeShapeType="1"/>
            </p:cNvSpPr>
            <p:nvPr/>
          </p:nvSpPr>
          <p:spPr bwMode="auto">
            <a:xfrm flipH="1">
              <a:off x="3657600" y="3848100"/>
              <a:ext cx="12700" cy="124460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lIns="92309" tIns="46154" rIns="92309" bIns="46154"/>
            <a:lstStyle/>
            <a:p>
              <a:endParaRPr lang="en-US"/>
            </a:p>
          </p:txBody>
        </p:sp>
        <p:sp>
          <p:nvSpPr>
            <p:cNvPr id="25630" name="Line 49"/>
            <p:cNvSpPr>
              <a:spLocks noChangeShapeType="1"/>
            </p:cNvSpPr>
            <p:nvPr/>
          </p:nvSpPr>
          <p:spPr bwMode="auto">
            <a:xfrm flipH="1">
              <a:off x="1708150" y="2124075"/>
              <a:ext cx="12700" cy="321310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lIns="92309" tIns="46154" rIns="92309" bIns="46154"/>
            <a:lstStyle/>
            <a:p>
              <a:endParaRPr lang="en-US"/>
            </a:p>
          </p:txBody>
        </p:sp>
      </p:grpSp>
    </p:spTree>
    <p:extLst>
      <p:ext uri="{BB962C8B-B14F-4D97-AF65-F5344CB8AC3E}">
        <p14:creationId xmlns:p14="http://schemas.microsoft.com/office/powerpoint/2010/main" val="2150028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atin typeface="Arial" charset="0"/>
              </a:rPr>
              <a:t>Size Estimating Principles</a:t>
            </a:r>
          </a:p>
        </p:txBody>
      </p:sp>
      <p:sp>
        <p:nvSpPr>
          <p:cNvPr id="26627" name="Rectangle 3"/>
          <p:cNvSpPr>
            <a:spLocks noGrp="1" noChangeArrowheads="1"/>
          </p:cNvSpPr>
          <p:nvPr>
            <p:ph idx="1"/>
          </p:nvPr>
        </p:nvSpPr>
        <p:spPr/>
        <p:txBody>
          <a:bodyPr/>
          <a:lstStyle/>
          <a:p>
            <a:pPr marL="0" indent="0" eaLnBrk="1" hangingPunct="1">
              <a:lnSpc>
                <a:spcPct val="90000"/>
              </a:lnSpc>
            </a:pPr>
            <a:r>
              <a:rPr lang="en-US" dirty="0">
                <a:latin typeface="Arial" charset="0"/>
              </a:rPr>
              <a:t>Estimating is an uncertain process.</a:t>
            </a:r>
          </a:p>
          <a:p>
            <a:pPr lvl="1" eaLnBrk="1" hangingPunct="1">
              <a:lnSpc>
                <a:spcPct val="90000"/>
              </a:lnSpc>
            </a:pPr>
            <a:r>
              <a:rPr lang="en-US" dirty="0">
                <a:latin typeface="Arial" charset="0"/>
              </a:rPr>
              <a:t>No one knows how big the product will be.</a:t>
            </a:r>
          </a:p>
          <a:p>
            <a:pPr lvl="1" eaLnBrk="1" hangingPunct="1">
              <a:lnSpc>
                <a:spcPct val="90000"/>
              </a:lnSpc>
            </a:pPr>
            <a:r>
              <a:rPr lang="en-US" dirty="0">
                <a:latin typeface="Arial" charset="0"/>
              </a:rPr>
              <a:t>The earlier the estimate, the less is known.</a:t>
            </a:r>
          </a:p>
          <a:p>
            <a:pPr lvl="1" eaLnBrk="1" hangingPunct="1">
              <a:lnSpc>
                <a:spcPct val="90000"/>
              </a:lnSpc>
            </a:pPr>
            <a:r>
              <a:rPr lang="en-US" dirty="0">
                <a:latin typeface="Arial" charset="0"/>
              </a:rPr>
              <a:t>Estimates can be biased by business and other pressures.</a:t>
            </a:r>
          </a:p>
          <a:p>
            <a:pPr marL="0" indent="0" eaLnBrk="1" hangingPunct="1">
              <a:lnSpc>
                <a:spcPct val="90000"/>
              </a:lnSpc>
            </a:pPr>
            <a:r>
              <a:rPr lang="en-US" dirty="0">
                <a:latin typeface="Arial" charset="0"/>
              </a:rPr>
              <a:t>Estimating is an intuitive learning process.</a:t>
            </a:r>
          </a:p>
          <a:p>
            <a:pPr lvl="1" eaLnBrk="1" hangingPunct="1">
              <a:lnSpc>
                <a:spcPct val="90000"/>
              </a:lnSpc>
            </a:pPr>
            <a:r>
              <a:rPr lang="en-US" dirty="0">
                <a:latin typeface="Arial" charset="0"/>
              </a:rPr>
              <a:t>Ability improves with experience and data.</a:t>
            </a:r>
          </a:p>
          <a:p>
            <a:pPr lvl="1" eaLnBrk="1" hangingPunct="1">
              <a:lnSpc>
                <a:spcPct val="90000"/>
              </a:lnSpc>
            </a:pPr>
            <a:r>
              <a:rPr lang="en-US" dirty="0">
                <a:latin typeface="Arial" charset="0"/>
              </a:rPr>
              <a:t>Some people will be better at estimating than others.</a:t>
            </a:r>
          </a:p>
          <a:p>
            <a:pPr marL="0" indent="0" eaLnBrk="1" hangingPunct="1">
              <a:lnSpc>
                <a:spcPct val="90000"/>
              </a:lnSpc>
            </a:pPr>
            <a:r>
              <a:rPr lang="en-US" dirty="0">
                <a:latin typeface="Arial" charset="0"/>
              </a:rPr>
              <a:t>The objective is to become consistent.</a:t>
            </a:r>
          </a:p>
          <a:p>
            <a:pPr lvl="1" eaLnBrk="1" hangingPunct="1">
              <a:lnSpc>
                <a:spcPct val="90000"/>
              </a:lnSpc>
            </a:pPr>
            <a:r>
              <a:rPr lang="en-US" dirty="0">
                <a:latin typeface="Arial" charset="0"/>
              </a:rPr>
              <a:t>You will then understand the variability of your estimates.</a:t>
            </a:r>
          </a:p>
          <a:p>
            <a:pPr lvl="1" eaLnBrk="1" hangingPunct="1">
              <a:lnSpc>
                <a:spcPct val="90000"/>
              </a:lnSpc>
            </a:pPr>
            <a:r>
              <a:rPr lang="en-US" dirty="0">
                <a:latin typeface="Arial" charset="0"/>
              </a:rPr>
              <a:t>You seek an even balance between under- and overestimates.</a:t>
            </a:r>
          </a:p>
        </p:txBody>
      </p:sp>
    </p:spTree>
    <p:extLst>
      <p:ext uri="{BB962C8B-B14F-4D97-AF65-F5344CB8AC3E}">
        <p14:creationId xmlns:p14="http://schemas.microsoft.com/office/powerpoint/2010/main" val="4211521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atin typeface="Arial" charset="0"/>
              </a:rPr>
              <a:t>Messages to Remember</a:t>
            </a:r>
          </a:p>
        </p:txBody>
      </p:sp>
      <p:grpSp>
        <p:nvGrpSpPr>
          <p:cNvPr id="2" name="Group 1"/>
          <p:cNvGrpSpPr/>
          <p:nvPr/>
        </p:nvGrpSpPr>
        <p:grpSpPr>
          <a:xfrm>
            <a:off x="388938" y="1123950"/>
            <a:ext cx="7797800" cy="4854575"/>
            <a:chOff x="388938" y="1123950"/>
            <a:chExt cx="7797800" cy="4854575"/>
          </a:xfrm>
        </p:grpSpPr>
        <p:sp>
          <p:nvSpPr>
            <p:cNvPr id="27651" name="AutoShape 3"/>
            <p:cNvSpPr>
              <a:spLocks noChangeAspect="1" noChangeArrowheads="1" noTextEdit="1"/>
            </p:cNvSpPr>
            <p:nvPr/>
          </p:nvSpPr>
          <p:spPr bwMode="auto">
            <a:xfrm>
              <a:off x="388938" y="1123950"/>
              <a:ext cx="7797800" cy="4854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z="1400">
                <a:latin typeface="Arial"/>
                <a:cs typeface="Arial"/>
              </a:endParaRPr>
            </a:p>
          </p:txBody>
        </p:sp>
        <p:sp>
          <p:nvSpPr>
            <p:cNvPr id="27652" name="Rectangle 4"/>
            <p:cNvSpPr>
              <a:spLocks noChangeArrowheads="1"/>
            </p:cNvSpPr>
            <p:nvPr/>
          </p:nvSpPr>
          <p:spPr bwMode="auto">
            <a:xfrm>
              <a:off x="482601" y="5430837"/>
              <a:ext cx="679673"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Product</a:t>
              </a:r>
              <a:endParaRPr lang="en-US" sz="1400">
                <a:latin typeface="Arial"/>
                <a:cs typeface="Arial"/>
              </a:endParaRPr>
            </a:p>
          </p:txBody>
        </p:sp>
        <p:sp>
          <p:nvSpPr>
            <p:cNvPr id="27653" name="Rectangle 5"/>
            <p:cNvSpPr>
              <a:spLocks noChangeArrowheads="1"/>
            </p:cNvSpPr>
            <p:nvPr/>
          </p:nvSpPr>
          <p:spPr bwMode="auto">
            <a:xfrm>
              <a:off x="482601" y="5641975"/>
              <a:ext cx="678696"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delivery</a:t>
              </a:r>
              <a:endParaRPr lang="en-US" sz="1400">
                <a:latin typeface="Arial"/>
                <a:cs typeface="Arial"/>
              </a:endParaRPr>
            </a:p>
          </p:txBody>
        </p:sp>
        <p:sp>
          <p:nvSpPr>
            <p:cNvPr id="27654" name="Rectangle 6"/>
            <p:cNvSpPr>
              <a:spLocks noChangeArrowheads="1"/>
            </p:cNvSpPr>
            <p:nvPr/>
          </p:nvSpPr>
          <p:spPr bwMode="auto">
            <a:xfrm>
              <a:off x="7342188" y="5372100"/>
              <a:ext cx="738396"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Tracking</a:t>
              </a:r>
              <a:endParaRPr lang="en-US" sz="1400">
                <a:latin typeface="Arial"/>
                <a:cs typeface="Arial"/>
              </a:endParaRPr>
            </a:p>
          </p:txBody>
        </p:sp>
        <p:sp>
          <p:nvSpPr>
            <p:cNvPr id="27655" name="Rectangle 7"/>
            <p:cNvSpPr>
              <a:spLocks noChangeArrowheads="1"/>
            </p:cNvSpPr>
            <p:nvPr/>
          </p:nvSpPr>
          <p:spPr bwMode="auto">
            <a:xfrm>
              <a:off x="7342188" y="5586412"/>
              <a:ext cx="6185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reports</a:t>
              </a:r>
              <a:endParaRPr lang="en-US" sz="1400">
                <a:latin typeface="Arial"/>
                <a:cs typeface="Arial"/>
              </a:endParaRPr>
            </a:p>
          </p:txBody>
        </p:sp>
        <p:sp>
          <p:nvSpPr>
            <p:cNvPr id="27656" name="Rectangle 8"/>
            <p:cNvSpPr>
              <a:spLocks noChangeArrowheads="1"/>
            </p:cNvSpPr>
            <p:nvPr/>
          </p:nvSpPr>
          <p:spPr bwMode="auto">
            <a:xfrm>
              <a:off x="1657351" y="1136650"/>
              <a:ext cx="1566862" cy="587375"/>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27657" name="Rectangle 9"/>
            <p:cNvSpPr>
              <a:spLocks noChangeArrowheads="1"/>
            </p:cNvSpPr>
            <p:nvPr/>
          </p:nvSpPr>
          <p:spPr bwMode="auto">
            <a:xfrm>
              <a:off x="2151063" y="1208087"/>
              <a:ext cx="551433"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Define</a:t>
              </a:r>
              <a:endParaRPr lang="en-US" sz="1400">
                <a:latin typeface="Arial"/>
                <a:cs typeface="Arial"/>
              </a:endParaRPr>
            </a:p>
          </p:txBody>
        </p:sp>
        <p:sp>
          <p:nvSpPr>
            <p:cNvPr id="27658" name="Rectangle 10"/>
            <p:cNvSpPr>
              <a:spLocks noChangeArrowheads="1"/>
            </p:cNvSpPr>
            <p:nvPr/>
          </p:nvSpPr>
          <p:spPr bwMode="auto">
            <a:xfrm>
              <a:off x="1838326" y="1436687"/>
              <a:ext cx="1137443"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requirements</a:t>
              </a:r>
              <a:endParaRPr lang="en-US" sz="1400">
                <a:latin typeface="Arial"/>
                <a:cs typeface="Arial"/>
              </a:endParaRPr>
            </a:p>
          </p:txBody>
        </p:sp>
        <p:sp>
          <p:nvSpPr>
            <p:cNvPr id="27659" name="Rectangle 11"/>
            <p:cNvSpPr>
              <a:spLocks noChangeArrowheads="1"/>
            </p:cNvSpPr>
            <p:nvPr/>
          </p:nvSpPr>
          <p:spPr bwMode="auto">
            <a:xfrm>
              <a:off x="1663701" y="1995487"/>
              <a:ext cx="1568450" cy="728663"/>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27660" name="Rectangle 12"/>
            <p:cNvSpPr>
              <a:spLocks noChangeArrowheads="1"/>
            </p:cNvSpPr>
            <p:nvPr/>
          </p:nvSpPr>
          <p:spPr bwMode="auto">
            <a:xfrm>
              <a:off x="2068513" y="2025650"/>
              <a:ext cx="718321"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Produce</a:t>
              </a:r>
              <a:endParaRPr lang="en-US" sz="1400">
                <a:latin typeface="Arial"/>
                <a:cs typeface="Arial"/>
              </a:endParaRPr>
            </a:p>
          </p:txBody>
        </p:sp>
        <p:sp>
          <p:nvSpPr>
            <p:cNvPr id="27661" name="Rectangle 13"/>
            <p:cNvSpPr>
              <a:spLocks noChangeArrowheads="1"/>
            </p:cNvSpPr>
            <p:nvPr/>
          </p:nvSpPr>
          <p:spPr bwMode="auto">
            <a:xfrm>
              <a:off x="1946276" y="2254250"/>
              <a:ext cx="947738"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conceptual</a:t>
              </a:r>
              <a:endParaRPr lang="en-US" sz="1400">
                <a:latin typeface="Arial"/>
                <a:cs typeface="Arial"/>
              </a:endParaRPr>
            </a:p>
          </p:txBody>
        </p:sp>
        <p:sp>
          <p:nvSpPr>
            <p:cNvPr id="27662" name="Rectangle 14"/>
            <p:cNvSpPr>
              <a:spLocks noChangeArrowheads="1"/>
            </p:cNvSpPr>
            <p:nvPr/>
          </p:nvSpPr>
          <p:spPr bwMode="auto">
            <a:xfrm>
              <a:off x="2143126" y="2482850"/>
              <a:ext cx="578584"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design</a:t>
              </a:r>
              <a:endParaRPr lang="en-US" sz="1400">
                <a:latin typeface="Arial"/>
                <a:cs typeface="Arial"/>
              </a:endParaRPr>
            </a:p>
          </p:txBody>
        </p:sp>
        <p:sp>
          <p:nvSpPr>
            <p:cNvPr id="27663" name="Rectangle 15"/>
            <p:cNvSpPr>
              <a:spLocks noChangeArrowheads="1"/>
            </p:cNvSpPr>
            <p:nvPr/>
          </p:nvSpPr>
          <p:spPr bwMode="auto">
            <a:xfrm>
              <a:off x="1674813" y="3001962"/>
              <a:ext cx="1557338" cy="487363"/>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27664" name="Rectangle 16"/>
            <p:cNvSpPr>
              <a:spLocks noChangeArrowheads="1"/>
            </p:cNvSpPr>
            <p:nvPr/>
          </p:nvSpPr>
          <p:spPr bwMode="auto">
            <a:xfrm>
              <a:off x="2055813" y="3025775"/>
              <a:ext cx="756617"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Estimate</a:t>
              </a:r>
              <a:endParaRPr lang="en-US" sz="1400">
                <a:latin typeface="Arial"/>
                <a:cs typeface="Arial"/>
              </a:endParaRPr>
            </a:p>
          </p:txBody>
        </p:sp>
        <p:sp>
          <p:nvSpPr>
            <p:cNvPr id="27665" name="Rectangle 17"/>
            <p:cNvSpPr>
              <a:spLocks noChangeArrowheads="1"/>
            </p:cNvSpPr>
            <p:nvPr/>
          </p:nvSpPr>
          <p:spPr bwMode="auto">
            <a:xfrm>
              <a:off x="2274888" y="3254375"/>
              <a:ext cx="34624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size</a:t>
              </a:r>
              <a:endParaRPr lang="en-US" sz="1400">
                <a:latin typeface="Arial"/>
                <a:cs typeface="Arial"/>
              </a:endParaRPr>
            </a:p>
          </p:txBody>
        </p:sp>
        <p:sp>
          <p:nvSpPr>
            <p:cNvPr id="27666" name="Rectangle 18"/>
            <p:cNvSpPr>
              <a:spLocks noChangeArrowheads="1"/>
            </p:cNvSpPr>
            <p:nvPr/>
          </p:nvSpPr>
          <p:spPr bwMode="auto">
            <a:xfrm>
              <a:off x="1671638" y="3759200"/>
              <a:ext cx="1549400" cy="574675"/>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27667" name="Rectangle 19"/>
            <p:cNvSpPr>
              <a:spLocks noChangeArrowheads="1"/>
            </p:cNvSpPr>
            <p:nvPr/>
          </p:nvSpPr>
          <p:spPr bwMode="auto">
            <a:xfrm>
              <a:off x="2047876" y="3825875"/>
              <a:ext cx="756617"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Estimate</a:t>
              </a:r>
              <a:endParaRPr lang="en-US" sz="1400">
                <a:latin typeface="Arial"/>
                <a:cs typeface="Arial"/>
              </a:endParaRPr>
            </a:p>
          </p:txBody>
        </p:sp>
        <p:sp>
          <p:nvSpPr>
            <p:cNvPr id="27668" name="Rectangle 20"/>
            <p:cNvSpPr>
              <a:spLocks noChangeArrowheads="1"/>
            </p:cNvSpPr>
            <p:nvPr/>
          </p:nvSpPr>
          <p:spPr bwMode="auto">
            <a:xfrm>
              <a:off x="1990726" y="4054475"/>
              <a:ext cx="858320"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resources</a:t>
              </a:r>
              <a:endParaRPr lang="en-US" sz="1400">
                <a:latin typeface="Arial"/>
                <a:cs typeface="Arial"/>
              </a:endParaRPr>
            </a:p>
          </p:txBody>
        </p:sp>
        <p:sp>
          <p:nvSpPr>
            <p:cNvPr id="27669" name="Rectangle 21"/>
            <p:cNvSpPr>
              <a:spLocks noChangeArrowheads="1"/>
            </p:cNvSpPr>
            <p:nvPr/>
          </p:nvSpPr>
          <p:spPr bwMode="auto">
            <a:xfrm>
              <a:off x="1666876" y="4602162"/>
              <a:ext cx="1565275" cy="490538"/>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27670" name="Rectangle 22"/>
            <p:cNvSpPr>
              <a:spLocks noChangeArrowheads="1"/>
            </p:cNvSpPr>
            <p:nvPr/>
          </p:nvSpPr>
          <p:spPr bwMode="auto">
            <a:xfrm>
              <a:off x="2070101" y="4627562"/>
              <a:ext cx="718321"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Produce</a:t>
              </a:r>
              <a:endParaRPr lang="en-US" sz="1400">
                <a:latin typeface="Arial"/>
                <a:cs typeface="Arial"/>
              </a:endParaRPr>
            </a:p>
          </p:txBody>
        </p:sp>
        <p:sp>
          <p:nvSpPr>
            <p:cNvPr id="27671" name="Rectangle 23"/>
            <p:cNvSpPr>
              <a:spLocks noChangeArrowheads="1"/>
            </p:cNvSpPr>
            <p:nvPr/>
          </p:nvSpPr>
          <p:spPr bwMode="auto">
            <a:xfrm>
              <a:off x="2038351" y="4856162"/>
              <a:ext cx="782265"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schedule</a:t>
              </a:r>
              <a:endParaRPr lang="en-US" sz="1400">
                <a:latin typeface="Arial"/>
                <a:cs typeface="Arial"/>
              </a:endParaRPr>
            </a:p>
          </p:txBody>
        </p:sp>
        <p:sp>
          <p:nvSpPr>
            <p:cNvPr id="27672" name="Rectangle 24"/>
            <p:cNvSpPr>
              <a:spLocks noChangeArrowheads="1"/>
            </p:cNvSpPr>
            <p:nvPr/>
          </p:nvSpPr>
          <p:spPr bwMode="auto">
            <a:xfrm>
              <a:off x="1663701" y="5370512"/>
              <a:ext cx="1568450" cy="581025"/>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27673" name="Rectangle 25"/>
            <p:cNvSpPr>
              <a:spLocks noChangeArrowheads="1"/>
            </p:cNvSpPr>
            <p:nvPr/>
          </p:nvSpPr>
          <p:spPr bwMode="auto">
            <a:xfrm>
              <a:off x="2078038" y="5438775"/>
              <a:ext cx="698421"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Develop</a:t>
              </a:r>
              <a:endParaRPr lang="en-US" sz="1400">
                <a:latin typeface="Arial"/>
                <a:cs typeface="Arial"/>
              </a:endParaRPr>
            </a:p>
          </p:txBody>
        </p:sp>
        <p:sp>
          <p:nvSpPr>
            <p:cNvPr id="27674" name="Rectangle 26"/>
            <p:cNvSpPr>
              <a:spLocks noChangeArrowheads="1"/>
            </p:cNvSpPr>
            <p:nvPr/>
          </p:nvSpPr>
          <p:spPr bwMode="auto">
            <a:xfrm>
              <a:off x="2093913" y="5667375"/>
              <a:ext cx="668177"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product</a:t>
              </a:r>
              <a:endParaRPr lang="en-US" sz="1400">
                <a:latin typeface="Arial"/>
                <a:cs typeface="Arial"/>
              </a:endParaRPr>
            </a:p>
          </p:txBody>
        </p:sp>
        <p:sp>
          <p:nvSpPr>
            <p:cNvPr id="27675" name="Rectangle 27"/>
            <p:cNvSpPr>
              <a:spLocks noChangeArrowheads="1"/>
            </p:cNvSpPr>
            <p:nvPr/>
          </p:nvSpPr>
          <p:spPr bwMode="auto">
            <a:xfrm>
              <a:off x="3654426" y="5235575"/>
              <a:ext cx="1400175" cy="715962"/>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27676" name="Rectangle 28"/>
            <p:cNvSpPr>
              <a:spLocks noChangeArrowheads="1"/>
            </p:cNvSpPr>
            <p:nvPr/>
          </p:nvSpPr>
          <p:spPr bwMode="auto">
            <a:xfrm>
              <a:off x="3683001" y="5259387"/>
              <a:ext cx="1267362"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Size, resource,</a:t>
              </a:r>
              <a:endParaRPr lang="en-US" sz="1400">
                <a:latin typeface="Arial"/>
                <a:cs typeface="Arial"/>
              </a:endParaRPr>
            </a:p>
          </p:txBody>
        </p:sp>
        <p:sp>
          <p:nvSpPr>
            <p:cNvPr id="27677" name="Rectangle 29"/>
            <p:cNvSpPr>
              <a:spLocks noChangeArrowheads="1"/>
            </p:cNvSpPr>
            <p:nvPr/>
          </p:nvSpPr>
          <p:spPr bwMode="auto">
            <a:xfrm>
              <a:off x="3943351" y="5487987"/>
              <a:ext cx="782265"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schedule</a:t>
              </a:r>
              <a:endParaRPr lang="en-US" sz="1400">
                <a:latin typeface="Arial"/>
                <a:cs typeface="Arial"/>
              </a:endParaRPr>
            </a:p>
          </p:txBody>
        </p:sp>
        <p:sp>
          <p:nvSpPr>
            <p:cNvPr id="27678" name="Rectangle 30"/>
            <p:cNvSpPr>
              <a:spLocks noChangeArrowheads="1"/>
            </p:cNvSpPr>
            <p:nvPr/>
          </p:nvSpPr>
          <p:spPr bwMode="auto">
            <a:xfrm>
              <a:off x="4159251" y="5716587"/>
              <a:ext cx="371897"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data</a:t>
              </a:r>
              <a:endParaRPr lang="en-US" sz="1400">
                <a:latin typeface="Arial"/>
                <a:cs typeface="Arial"/>
              </a:endParaRPr>
            </a:p>
          </p:txBody>
        </p:sp>
        <p:sp>
          <p:nvSpPr>
            <p:cNvPr id="27679" name="Rectangle 31"/>
            <p:cNvSpPr>
              <a:spLocks noChangeArrowheads="1"/>
            </p:cNvSpPr>
            <p:nvPr/>
          </p:nvSpPr>
          <p:spPr bwMode="auto">
            <a:xfrm>
              <a:off x="5667376" y="5287962"/>
              <a:ext cx="1154112" cy="663575"/>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27680" name="Rectangle 32"/>
            <p:cNvSpPr>
              <a:spLocks noChangeArrowheads="1"/>
            </p:cNvSpPr>
            <p:nvPr/>
          </p:nvSpPr>
          <p:spPr bwMode="auto">
            <a:xfrm>
              <a:off x="5873751" y="5397500"/>
              <a:ext cx="698684"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Process</a:t>
              </a:r>
              <a:endParaRPr lang="en-US" sz="1400">
                <a:latin typeface="Arial"/>
                <a:cs typeface="Arial"/>
              </a:endParaRPr>
            </a:p>
          </p:txBody>
        </p:sp>
        <p:sp>
          <p:nvSpPr>
            <p:cNvPr id="27681" name="Rectangle 33"/>
            <p:cNvSpPr>
              <a:spLocks noChangeArrowheads="1"/>
            </p:cNvSpPr>
            <p:nvPr/>
          </p:nvSpPr>
          <p:spPr bwMode="auto">
            <a:xfrm>
              <a:off x="5868988" y="5626100"/>
              <a:ext cx="708678"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analysis</a:t>
              </a:r>
              <a:endParaRPr lang="en-US" sz="1400">
                <a:latin typeface="Arial"/>
                <a:cs typeface="Arial"/>
              </a:endParaRPr>
            </a:p>
          </p:txBody>
        </p:sp>
        <p:sp>
          <p:nvSpPr>
            <p:cNvPr id="27682" name="Oval 34"/>
            <p:cNvSpPr>
              <a:spLocks noChangeArrowheads="1"/>
            </p:cNvSpPr>
            <p:nvPr/>
          </p:nvSpPr>
          <p:spPr bwMode="auto">
            <a:xfrm>
              <a:off x="3632201" y="4486275"/>
              <a:ext cx="1331912" cy="636587"/>
            </a:xfrm>
            <a:prstGeom prst="ellipse">
              <a:avLst/>
            </a:prstGeom>
            <a:noFill/>
            <a:ln w="25400" cap="rnd">
              <a:solidFill>
                <a:srgbClr val="CC99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27683" name="Rectangle 35"/>
            <p:cNvSpPr>
              <a:spLocks noChangeArrowheads="1"/>
            </p:cNvSpPr>
            <p:nvPr/>
          </p:nvSpPr>
          <p:spPr bwMode="auto">
            <a:xfrm>
              <a:off x="3838576" y="4584700"/>
              <a:ext cx="918107"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Resources</a:t>
              </a:r>
              <a:endParaRPr lang="en-US" sz="1400">
                <a:latin typeface="Arial"/>
                <a:cs typeface="Arial"/>
              </a:endParaRPr>
            </a:p>
          </p:txBody>
        </p:sp>
        <p:sp>
          <p:nvSpPr>
            <p:cNvPr id="27684" name="Rectangle 36"/>
            <p:cNvSpPr>
              <a:spLocks noChangeArrowheads="1"/>
            </p:cNvSpPr>
            <p:nvPr/>
          </p:nvSpPr>
          <p:spPr bwMode="auto">
            <a:xfrm>
              <a:off x="3897313" y="4813300"/>
              <a:ext cx="7585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available</a:t>
              </a:r>
              <a:endParaRPr lang="en-US" sz="1400">
                <a:latin typeface="Arial"/>
                <a:cs typeface="Arial"/>
              </a:endParaRPr>
            </a:p>
          </p:txBody>
        </p:sp>
        <p:sp>
          <p:nvSpPr>
            <p:cNvPr id="27685" name="Oval 37"/>
            <p:cNvSpPr>
              <a:spLocks noChangeArrowheads="1"/>
            </p:cNvSpPr>
            <p:nvPr/>
          </p:nvSpPr>
          <p:spPr bwMode="auto">
            <a:xfrm>
              <a:off x="3640138" y="2797175"/>
              <a:ext cx="1316038" cy="730250"/>
            </a:xfrm>
            <a:prstGeom prst="ellipse">
              <a:avLst/>
            </a:prstGeom>
            <a:noFill/>
            <a:ln w="25400" cap="rnd">
              <a:solidFill>
                <a:srgbClr val="CC99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27686" name="Rectangle 38"/>
            <p:cNvSpPr>
              <a:spLocks noChangeArrowheads="1"/>
            </p:cNvSpPr>
            <p:nvPr/>
          </p:nvSpPr>
          <p:spPr bwMode="auto">
            <a:xfrm>
              <a:off x="4108451" y="2895600"/>
              <a:ext cx="359248"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Size</a:t>
              </a:r>
              <a:endParaRPr lang="en-US" sz="1400">
                <a:latin typeface="Arial"/>
                <a:cs typeface="Arial"/>
              </a:endParaRPr>
            </a:p>
          </p:txBody>
        </p:sp>
        <p:sp>
          <p:nvSpPr>
            <p:cNvPr id="27687" name="Rectangle 39"/>
            <p:cNvSpPr>
              <a:spLocks noChangeArrowheads="1"/>
            </p:cNvSpPr>
            <p:nvPr/>
          </p:nvSpPr>
          <p:spPr bwMode="auto">
            <a:xfrm>
              <a:off x="3887788" y="3124200"/>
              <a:ext cx="782265"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database</a:t>
              </a:r>
              <a:endParaRPr lang="en-US" sz="1400">
                <a:latin typeface="Arial"/>
                <a:cs typeface="Arial"/>
              </a:endParaRPr>
            </a:p>
          </p:txBody>
        </p:sp>
        <p:sp>
          <p:nvSpPr>
            <p:cNvPr id="27688" name="Freeform 40"/>
            <p:cNvSpPr>
              <a:spLocks noEditPoints="1"/>
            </p:cNvSpPr>
            <p:nvPr/>
          </p:nvSpPr>
          <p:spPr bwMode="auto">
            <a:xfrm>
              <a:off x="1300163" y="1409700"/>
              <a:ext cx="331788" cy="76200"/>
            </a:xfrm>
            <a:custGeom>
              <a:avLst/>
              <a:gdLst>
                <a:gd name="T0" fmla="*/ 0 w 209"/>
                <a:gd name="T1" fmla="*/ 2147483647 h 48"/>
                <a:gd name="T2" fmla="*/ 2147483647 w 209"/>
                <a:gd name="T3" fmla="*/ 2147483647 h 48"/>
                <a:gd name="T4" fmla="*/ 2147483647 w 209"/>
                <a:gd name="T5" fmla="*/ 2147483647 h 48"/>
                <a:gd name="T6" fmla="*/ 0 w 209"/>
                <a:gd name="T7" fmla="*/ 2147483647 h 48"/>
                <a:gd name="T8" fmla="*/ 0 w 209"/>
                <a:gd name="T9" fmla="*/ 2147483647 h 48"/>
                <a:gd name="T10" fmla="*/ 2147483647 w 209"/>
                <a:gd name="T11" fmla="*/ 2147483647 h 48"/>
                <a:gd name="T12" fmla="*/ 2147483647 w 209"/>
                <a:gd name="T13" fmla="*/ 0 h 48"/>
                <a:gd name="T14" fmla="*/ 2147483647 w 209"/>
                <a:gd name="T15" fmla="*/ 2147483647 h 48"/>
                <a:gd name="T16" fmla="*/ 2147483647 w 209"/>
                <a:gd name="T17" fmla="*/ 2147483647 h 48"/>
                <a:gd name="T18" fmla="*/ 2147483647 w 209"/>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9"/>
                <a:gd name="T31" fmla="*/ 0 h 48"/>
                <a:gd name="T32" fmla="*/ 209 w 209"/>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9" h="48">
                  <a:moveTo>
                    <a:pt x="0" y="20"/>
                  </a:moveTo>
                  <a:lnTo>
                    <a:pt x="161" y="20"/>
                  </a:lnTo>
                  <a:lnTo>
                    <a:pt x="161" y="28"/>
                  </a:lnTo>
                  <a:lnTo>
                    <a:pt x="0" y="28"/>
                  </a:lnTo>
                  <a:lnTo>
                    <a:pt x="0" y="20"/>
                  </a:lnTo>
                  <a:close/>
                  <a:moveTo>
                    <a:pt x="161" y="24"/>
                  </a:moveTo>
                  <a:lnTo>
                    <a:pt x="129" y="0"/>
                  </a:lnTo>
                  <a:lnTo>
                    <a:pt x="209" y="24"/>
                  </a:lnTo>
                  <a:lnTo>
                    <a:pt x="129" y="48"/>
                  </a:lnTo>
                  <a:lnTo>
                    <a:pt x="161"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689" name="Freeform 41"/>
            <p:cNvSpPr>
              <a:spLocks noEditPoints="1"/>
            </p:cNvSpPr>
            <p:nvPr/>
          </p:nvSpPr>
          <p:spPr bwMode="auto">
            <a:xfrm>
              <a:off x="2452688" y="1806575"/>
              <a:ext cx="76200" cy="161925"/>
            </a:xfrm>
            <a:custGeom>
              <a:avLst/>
              <a:gdLst>
                <a:gd name="T0" fmla="*/ 2147483647 w 48"/>
                <a:gd name="T1" fmla="*/ 0 h 102"/>
                <a:gd name="T2" fmla="*/ 2147483647 w 48"/>
                <a:gd name="T3" fmla="*/ 2147483647 h 102"/>
                <a:gd name="T4" fmla="*/ 2147483647 w 48"/>
                <a:gd name="T5" fmla="*/ 2147483647 h 102"/>
                <a:gd name="T6" fmla="*/ 2147483647 w 48"/>
                <a:gd name="T7" fmla="*/ 0 h 102"/>
                <a:gd name="T8" fmla="*/ 2147483647 w 48"/>
                <a:gd name="T9" fmla="*/ 0 h 102"/>
                <a:gd name="T10" fmla="*/ 2147483647 w 48"/>
                <a:gd name="T11" fmla="*/ 2147483647 h 102"/>
                <a:gd name="T12" fmla="*/ 2147483647 w 48"/>
                <a:gd name="T13" fmla="*/ 2147483647 h 102"/>
                <a:gd name="T14" fmla="*/ 2147483647 w 48"/>
                <a:gd name="T15" fmla="*/ 2147483647 h 102"/>
                <a:gd name="T16" fmla="*/ 0 w 48"/>
                <a:gd name="T17" fmla="*/ 2147483647 h 102"/>
                <a:gd name="T18" fmla="*/ 2147483647 w 48"/>
                <a:gd name="T19" fmla="*/ 2147483647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02"/>
                <a:gd name="T32" fmla="*/ 48 w 48"/>
                <a:gd name="T33" fmla="*/ 102 h 1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02">
                  <a:moveTo>
                    <a:pt x="28" y="0"/>
                  </a:moveTo>
                  <a:lnTo>
                    <a:pt x="28" y="54"/>
                  </a:lnTo>
                  <a:lnTo>
                    <a:pt x="20" y="54"/>
                  </a:lnTo>
                  <a:lnTo>
                    <a:pt x="20" y="0"/>
                  </a:lnTo>
                  <a:lnTo>
                    <a:pt x="28" y="0"/>
                  </a:lnTo>
                  <a:close/>
                  <a:moveTo>
                    <a:pt x="24" y="54"/>
                  </a:moveTo>
                  <a:lnTo>
                    <a:pt x="48" y="22"/>
                  </a:lnTo>
                  <a:lnTo>
                    <a:pt x="24" y="102"/>
                  </a:lnTo>
                  <a:lnTo>
                    <a:pt x="0" y="22"/>
                  </a:lnTo>
                  <a:lnTo>
                    <a:pt x="24" y="5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690" name="Freeform 42"/>
            <p:cNvSpPr>
              <a:spLocks noEditPoints="1"/>
            </p:cNvSpPr>
            <p:nvPr/>
          </p:nvSpPr>
          <p:spPr bwMode="auto">
            <a:xfrm>
              <a:off x="3252788" y="5562600"/>
              <a:ext cx="385763" cy="76200"/>
            </a:xfrm>
            <a:custGeom>
              <a:avLst/>
              <a:gdLst>
                <a:gd name="T0" fmla="*/ 0 w 243"/>
                <a:gd name="T1" fmla="*/ 2147483647 h 48"/>
                <a:gd name="T2" fmla="*/ 2147483647 w 243"/>
                <a:gd name="T3" fmla="*/ 2147483647 h 48"/>
                <a:gd name="T4" fmla="*/ 2147483647 w 243"/>
                <a:gd name="T5" fmla="*/ 2147483647 h 48"/>
                <a:gd name="T6" fmla="*/ 0 w 243"/>
                <a:gd name="T7" fmla="*/ 2147483647 h 48"/>
                <a:gd name="T8" fmla="*/ 0 w 243"/>
                <a:gd name="T9" fmla="*/ 2147483647 h 48"/>
                <a:gd name="T10" fmla="*/ 2147483647 w 243"/>
                <a:gd name="T11" fmla="*/ 2147483647 h 48"/>
                <a:gd name="T12" fmla="*/ 2147483647 w 243"/>
                <a:gd name="T13" fmla="*/ 0 h 48"/>
                <a:gd name="T14" fmla="*/ 2147483647 w 243"/>
                <a:gd name="T15" fmla="*/ 2147483647 h 48"/>
                <a:gd name="T16" fmla="*/ 2147483647 w 243"/>
                <a:gd name="T17" fmla="*/ 2147483647 h 48"/>
                <a:gd name="T18" fmla="*/ 2147483647 w 243"/>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
                <a:gd name="T31" fmla="*/ 0 h 48"/>
                <a:gd name="T32" fmla="*/ 243 w 243"/>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 h="48">
                  <a:moveTo>
                    <a:pt x="0" y="20"/>
                  </a:moveTo>
                  <a:lnTo>
                    <a:pt x="195" y="20"/>
                  </a:lnTo>
                  <a:lnTo>
                    <a:pt x="195" y="28"/>
                  </a:lnTo>
                  <a:lnTo>
                    <a:pt x="0" y="28"/>
                  </a:lnTo>
                  <a:lnTo>
                    <a:pt x="0" y="20"/>
                  </a:lnTo>
                  <a:close/>
                  <a:moveTo>
                    <a:pt x="195" y="24"/>
                  </a:moveTo>
                  <a:lnTo>
                    <a:pt x="163" y="0"/>
                  </a:lnTo>
                  <a:lnTo>
                    <a:pt x="243" y="24"/>
                  </a:lnTo>
                  <a:lnTo>
                    <a:pt x="163" y="48"/>
                  </a:lnTo>
                  <a:lnTo>
                    <a:pt x="195"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691" name="Freeform 43"/>
            <p:cNvSpPr>
              <a:spLocks noEditPoints="1"/>
            </p:cNvSpPr>
            <p:nvPr/>
          </p:nvSpPr>
          <p:spPr bwMode="auto">
            <a:xfrm>
              <a:off x="5072063" y="5562600"/>
              <a:ext cx="579438" cy="76200"/>
            </a:xfrm>
            <a:custGeom>
              <a:avLst/>
              <a:gdLst>
                <a:gd name="T0" fmla="*/ 0 w 365"/>
                <a:gd name="T1" fmla="*/ 2147483647 h 48"/>
                <a:gd name="T2" fmla="*/ 2147483647 w 365"/>
                <a:gd name="T3" fmla="*/ 2147483647 h 48"/>
                <a:gd name="T4" fmla="*/ 2147483647 w 365"/>
                <a:gd name="T5" fmla="*/ 2147483647 h 48"/>
                <a:gd name="T6" fmla="*/ 0 w 365"/>
                <a:gd name="T7" fmla="*/ 2147483647 h 48"/>
                <a:gd name="T8" fmla="*/ 0 w 365"/>
                <a:gd name="T9" fmla="*/ 2147483647 h 48"/>
                <a:gd name="T10" fmla="*/ 2147483647 w 365"/>
                <a:gd name="T11" fmla="*/ 2147483647 h 48"/>
                <a:gd name="T12" fmla="*/ 2147483647 w 365"/>
                <a:gd name="T13" fmla="*/ 0 h 48"/>
                <a:gd name="T14" fmla="*/ 2147483647 w 365"/>
                <a:gd name="T15" fmla="*/ 2147483647 h 48"/>
                <a:gd name="T16" fmla="*/ 2147483647 w 365"/>
                <a:gd name="T17" fmla="*/ 2147483647 h 48"/>
                <a:gd name="T18" fmla="*/ 2147483647 w 365"/>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5"/>
                <a:gd name="T31" fmla="*/ 0 h 48"/>
                <a:gd name="T32" fmla="*/ 365 w 365"/>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5" h="48">
                  <a:moveTo>
                    <a:pt x="0" y="20"/>
                  </a:moveTo>
                  <a:lnTo>
                    <a:pt x="317" y="20"/>
                  </a:lnTo>
                  <a:lnTo>
                    <a:pt x="317" y="28"/>
                  </a:lnTo>
                  <a:lnTo>
                    <a:pt x="0" y="28"/>
                  </a:lnTo>
                  <a:lnTo>
                    <a:pt x="0" y="20"/>
                  </a:lnTo>
                  <a:close/>
                  <a:moveTo>
                    <a:pt x="317" y="24"/>
                  </a:moveTo>
                  <a:lnTo>
                    <a:pt x="285" y="0"/>
                  </a:lnTo>
                  <a:lnTo>
                    <a:pt x="365" y="24"/>
                  </a:lnTo>
                  <a:lnTo>
                    <a:pt x="285" y="48"/>
                  </a:lnTo>
                  <a:lnTo>
                    <a:pt x="317"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692" name="Line 44"/>
            <p:cNvSpPr>
              <a:spLocks noChangeShapeType="1"/>
            </p:cNvSpPr>
            <p:nvPr/>
          </p:nvSpPr>
          <p:spPr bwMode="auto">
            <a:xfrm flipV="1">
              <a:off x="6248401" y="3214687"/>
              <a:ext cx="1587" cy="2054225"/>
            </a:xfrm>
            <a:prstGeom prst="line">
              <a:avLst/>
            </a:prstGeom>
            <a:noFill/>
            <a:ln w="12700">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sz="1400">
                <a:latin typeface="Arial"/>
                <a:cs typeface="Arial"/>
              </a:endParaRPr>
            </a:p>
          </p:txBody>
        </p:sp>
        <p:sp>
          <p:nvSpPr>
            <p:cNvPr id="27693" name="Freeform 45"/>
            <p:cNvSpPr>
              <a:spLocks noEditPoints="1"/>
            </p:cNvSpPr>
            <p:nvPr/>
          </p:nvSpPr>
          <p:spPr bwMode="auto">
            <a:xfrm>
              <a:off x="4994276" y="3163887"/>
              <a:ext cx="1252537" cy="76200"/>
            </a:xfrm>
            <a:custGeom>
              <a:avLst/>
              <a:gdLst>
                <a:gd name="T0" fmla="*/ 2147483647 w 789"/>
                <a:gd name="T1" fmla="*/ 2147483647 h 48"/>
                <a:gd name="T2" fmla="*/ 2147483647 w 789"/>
                <a:gd name="T3" fmla="*/ 2147483647 h 48"/>
                <a:gd name="T4" fmla="*/ 2147483647 w 789"/>
                <a:gd name="T5" fmla="*/ 2147483647 h 48"/>
                <a:gd name="T6" fmla="*/ 2147483647 w 789"/>
                <a:gd name="T7" fmla="*/ 2147483647 h 48"/>
                <a:gd name="T8" fmla="*/ 2147483647 w 789"/>
                <a:gd name="T9" fmla="*/ 2147483647 h 48"/>
                <a:gd name="T10" fmla="*/ 2147483647 w 789"/>
                <a:gd name="T11" fmla="*/ 2147483647 h 48"/>
                <a:gd name="T12" fmla="*/ 2147483647 w 789"/>
                <a:gd name="T13" fmla="*/ 2147483647 h 48"/>
                <a:gd name="T14" fmla="*/ 0 w 789"/>
                <a:gd name="T15" fmla="*/ 2147483647 h 48"/>
                <a:gd name="T16" fmla="*/ 2147483647 w 789"/>
                <a:gd name="T17" fmla="*/ 0 h 48"/>
                <a:gd name="T18" fmla="*/ 2147483647 w 789"/>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89"/>
                <a:gd name="T31" fmla="*/ 0 h 48"/>
                <a:gd name="T32" fmla="*/ 789 w 789"/>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89" h="48">
                  <a:moveTo>
                    <a:pt x="789" y="28"/>
                  </a:moveTo>
                  <a:lnTo>
                    <a:pt x="48" y="28"/>
                  </a:lnTo>
                  <a:lnTo>
                    <a:pt x="48" y="20"/>
                  </a:lnTo>
                  <a:lnTo>
                    <a:pt x="789" y="20"/>
                  </a:lnTo>
                  <a:lnTo>
                    <a:pt x="789"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694" name="Freeform 46"/>
            <p:cNvSpPr>
              <a:spLocks noEditPoints="1"/>
            </p:cNvSpPr>
            <p:nvPr/>
          </p:nvSpPr>
          <p:spPr bwMode="auto">
            <a:xfrm>
              <a:off x="4994276" y="4011612"/>
              <a:ext cx="1252537" cy="76200"/>
            </a:xfrm>
            <a:custGeom>
              <a:avLst/>
              <a:gdLst>
                <a:gd name="T0" fmla="*/ 2147483647 w 789"/>
                <a:gd name="T1" fmla="*/ 2147483647 h 48"/>
                <a:gd name="T2" fmla="*/ 2147483647 w 789"/>
                <a:gd name="T3" fmla="*/ 2147483647 h 48"/>
                <a:gd name="T4" fmla="*/ 2147483647 w 789"/>
                <a:gd name="T5" fmla="*/ 2147483647 h 48"/>
                <a:gd name="T6" fmla="*/ 2147483647 w 789"/>
                <a:gd name="T7" fmla="*/ 2147483647 h 48"/>
                <a:gd name="T8" fmla="*/ 2147483647 w 789"/>
                <a:gd name="T9" fmla="*/ 2147483647 h 48"/>
                <a:gd name="T10" fmla="*/ 2147483647 w 789"/>
                <a:gd name="T11" fmla="*/ 2147483647 h 48"/>
                <a:gd name="T12" fmla="*/ 2147483647 w 789"/>
                <a:gd name="T13" fmla="*/ 2147483647 h 48"/>
                <a:gd name="T14" fmla="*/ 0 w 789"/>
                <a:gd name="T15" fmla="*/ 2147483647 h 48"/>
                <a:gd name="T16" fmla="*/ 2147483647 w 789"/>
                <a:gd name="T17" fmla="*/ 0 h 48"/>
                <a:gd name="T18" fmla="*/ 2147483647 w 789"/>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89"/>
                <a:gd name="T31" fmla="*/ 0 h 48"/>
                <a:gd name="T32" fmla="*/ 789 w 789"/>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89" h="48">
                  <a:moveTo>
                    <a:pt x="789" y="28"/>
                  </a:moveTo>
                  <a:lnTo>
                    <a:pt x="48" y="28"/>
                  </a:lnTo>
                  <a:lnTo>
                    <a:pt x="48" y="20"/>
                  </a:lnTo>
                  <a:lnTo>
                    <a:pt x="789" y="20"/>
                  </a:lnTo>
                  <a:lnTo>
                    <a:pt x="789"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695" name="Freeform 47"/>
            <p:cNvSpPr>
              <a:spLocks noEditPoints="1"/>
            </p:cNvSpPr>
            <p:nvPr/>
          </p:nvSpPr>
          <p:spPr bwMode="auto">
            <a:xfrm>
              <a:off x="3255963" y="3143250"/>
              <a:ext cx="385763" cy="76200"/>
            </a:xfrm>
            <a:custGeom>
              <a:avLst/>
              <a:gdLst>
                <a:gd name="T0" fmla="*/ 2147483647 w 243"/>
                <a:gd name="T1" fmla="*/ 2147483647 h 48"/>
                <a:gd name="T2" fmla="*/ 2147483647 w 243"/>
                <a:gd name="T3" fmla="*/ 2147483647 h 48"/>
                <a:gd name="T4" fmla="*/ 2147483647 w 243"/>
                <a:gd name="T5" fmla="*/ 2147483647 h 48"/>
                <a:gd name="T6" fmla="*/ 2147483647 w 243"/>
                <a:gd name="T7" fmla="*/ 2147483647 h 48"/>
                <a:gd name="T8" fmla="*/ 2147483647 w 243"/>
                <a:gd name="T9" fmla="*/ 2147483647 h 48"/>
                <a:gd name="T10" fmla="*/ 2147483647 w 243"/>
                <a:gd name="T11" fmla="*/ 2147483647 h 48"/>
                <a:gd name="T12" fmla="*/ 2147483647 w 243"/>
                <a:gd name="T13" fmla="*/ 2147483647 h 48"/>
                <a:gd name="T14" fmla="*/ 0 w 243"/>
                <a:gd name="T15" fmla="*/ 2147483647 h 48"/>
                <a:gd name="T16" fmla="*/ 2147483647 w 243"/>
                <a:gd name="T17" fmla="*/ 0 h 48"/>
                <a:gd name="T18" fmla="*/ 2147483647 w 243"/>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
                <a:gd name="T31" fmla="*/ 0 h 48"/>
                <a:gd name="T32" fmla="*/ 243 w 243"/>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 h="48">
                  <a:moveTo>
                    <a:pt x="243" y="28"/>
                  </a:moveTo>
                  <a:lnTo>
                    <a:pt x="48" y="28"/>
                  </a:lnTo>
                  <a:lnTo>
                    <a:pt x="48" y="20"/>
                  </a:lnTo>
                  <a:lnTo>
                    <a:pt x="243" y="20"/>
                  </a:lnTo>
                  <a:lnTo>
                    <a:pt x="243"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696" name="Freeform 48"/>
            <p:cNvSpPr>
              <a:spLocks noEditPoints="1"/>
            </p:cNvSpPr>
            <p:nvPr/>
          </p:nvSpPr>
          <p:spPr bwMode="auto">
            <a:xfrm>
              <a:off x="3255963" y="4759325"/>
              <a:ext cx="368300" cy="76200"/>
            </a:xfrm>
            <a:custGeom>
              <a:avLst/>
              <a:gdLst>
                <a:gd name="T0" fmla="*/ 2147483647 w 232"/>
                <a:gd name="T1" fmla="*/ 2147483647 h 48"/>
                <a:gd name="T2" fmla="*/ 2147483647 w 232"/>
                <a:gd name="T3" fmla="*/ 2147483647 h 48"/>
                <a:gd name="T4" fmla="*/ 2147483647 w 232"/>
                <a:gd name="T5" fmla="*/ 2147483647 h 48"/>
                <a:gd name="T6" fmla="*/ 2147483647 w 232"/>
                <a:gd name="T7" fmla="*/ 2147483647 h 48"/>
                <a:gd name="T8" fmla="*/ 2147483647 w 232"/>
                <a:gd name="T9" fmla="*/ 2147483647 h 48"/>
                <a:gd name="T10" fmla="*/ 2147483647 w 232"/>
                <a:gd name="T11" fmla="*/ 2147483647 h 48"/>
                <a:gd name="T12" fmla="*/ 2147483647 w 232"/>
                <a:gd name="T13" fmla="*/ 2147483647 h 48"/>
                <a:gd name="T14" fmla="*/ 0 w 232"/>
                <a:gd name="T15" fmla="*/ 2147483647 h 48"/>
                <a:gd name="T16" fmla="*/ 2147483647 w 232"/>
                <a:gd name="T17" fmla="*/ 0 h 48"/>
                <a:gd name="T18" fmla="*/ 2147483647 w 232"/>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2"/>
                <a:gd name="T31" fmla="*/ 0 h 48"/>
                <a:gd name="T32" fmla="*/ 232 w 232"/>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2" h="48">
                  <a:moveTo>
                    <a:pt x="232" y="28"/>
                  </a:moveTo>
                  <a:lnTo>
                    <a:pt x="48" y="28"/>
                  </a:lnTo>
                  <a:lnTo>
                    <a:pt x="48" y="20"/>
                  </a:lnTo>
                  <a:lnTo>
                    <a:pt x="232" y="20"/>
                  </a:lnTo>
                  <a:lnTo>
                    <a:pt x="232"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697" name="Freeform 49"/>
            <p:cNvSpPr>
              <a:spLocks noEditPoints="1"/>
            </p:cNvSpPr>
            <p:nvPr/>
          </p:nvSpPr>
          <p:spPr bwMode="auto">
            <a:xfrm>
              <a:off x="2452688" y="2809875"/>
              <a:ext cx="76200" cy="165100"/>
            </a:xfrm>
            <a:custGeom>
              <a:avLst/>
              <a:gdLst>
                <a:gd name="T0" fmla="*/ 2147483647 w 48"/>
                <a:gd name="T1" fmla="*/ 0 h 104"/>
                <a:gd name="T2" fmla="*/ 2147483647 w 48"/>
                <a:gd name="T3" fmla="*/ 2147483647 h 104"/>
                <a:gd name="T4" fmla="*/ 2147483647 w 48"/>
                <a:gd name="T5" fmla="*/ 2147483647 h 104"/>
                <a:gd name="T6" fmla="*/ 2147483647 w 48"/>
                <a:gd name="T7" fmla="*/ 0 h 104"/>
                <a:gd name="T8" fmla="*/ 2147483647 w 48"/>
                <a:gd name="T9" fmla="*/ 0 h 104"/>
                <a:gd name="T10" fmla="*/ 2147483647 w 48"/>
                <a:gd name="T11" fmla="*/ 2147483647 h 104"/>
                <a:gd name="T12" fmla="*/ 2147483647 w 48"/>
                <a:gd name="T13" fmla="*/ 2147483647 h 104"/>
                <a:gd name="T14" fmla="*/ 2147483647 w 48"/>
                <a:gd name="T15" fmla="*/ 2147483647 h 104"/>
                <a:gd name="T16" fmla="*/ 0 w 48"/>
                <a:gd name="T17" fmla="*/ 2147483647 h 104"/>
                <a:gd name="T18" fmla="*/ 2147483647 w 48"/>
                <a:gd name="T19" fmla="*/ 2147483647 h 1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04"/>
                <a:gd name="T32" fmla="*/ 48 w 48"/>
                <a:gd name="T33" fmla="*/ 104 h 1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04">
                  <a:moveTo>
                    <a:pt x="28" y="0"/>
                  </a:moveTo>
                  <a:lnTo>
                    <a:pt x="28" y="56"/>
                  </a:lnTo>
                  <a:lnTo>
                    <a:pt x="20" y="56"/>
                  </a:lnTo>
                  <a:lnTo>
                    <a:pt x="20" y="0"/>
                  </a:lnTo>
                  <a:lnTo>
                    <a:pt x="28" y="0"/>
                  </a:lnTo>
                  <a:close/>
                  <a:moveTo>
                    <a:pt x="24" y="56"/>
                  </a:moveTo>
                  <a:lnTo>
                    <a:pt x="48" y="24"/>
                  </a:lnTo>
                  <a:lnTo>
                    <a:pt x="24" y="104"/>
                  </a:lnTo>
                  <a:lnTo>
                    <a:pt x="0" y="24"/>
                  </a:lnTo>
                  <a:lnTo>
                    <a:pt x="24" y="56"/>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698" name="Freeform 50"/>
            <p:cNvSpPr>
              <a:spLocks noEditPoints="1"/>
            </p:cNvSpPr>
            <p:nvPr/>
          </p:nvSpPr>
          <p:spPr bwMode="auto">
            <a:xfrm>
              <a:off x="2452688" y="3587750"/>
              <a:ext cx="76200" cy="144462"/>
            </a:xfrm>
            <a:custGeom>
              <a:avLst/>
              <a:gdLst>
                <a:gd name="T0" fmla="*/ 2147483647 w 48"/>
                <a:gd name="T1" fmla="*/ 0 h 91"/>
                <a:gd name="T2" fmla="*/ 2147483647 w 48"/>
                <a:gd name="T3" fmla="*/ 2147483647 h 91"/>
                <a:gd name="T4" fmla="*/ 2147483647 w 48"/>
                <a:gd name="T5" fmla="*/ 2147483647 h 91"/>
                <a:gd name="T6" fmla="*/ 2147483647 w 48"/>
                <a:gd name="T7" fmla="*/ 0 h 91"/>
                <a:gd name="T8" fmla="*/ 2147483647 w 48"/>
                <a:gd name="T9" fmla="*/ 0 h 91"/>
                <a:gd name="T10" fmla="*/ 2147483647 w 48"/>
                <a:gd name="T11" fmla="*/ 2147483647 h 91"/>
                <a:gd name="T12" fmla="*/ 2147483647 w 48"/>
                <a:gd name="T13" fmla="*/ 2147483647 h 91"/>
                <a:gd name="T14" fmla="*/ 2147483647 w 48"/>
                <a:gd name="T15" fmla="*/ 2147483647 h 91"/>
                <a:gd name="T16" fmla="*/ 0 w 48"/>
                <a:gd name="T17" fmla="*/ 2147483647 h 91"/>
                <a:gd name="T18" fmla="*/ 2147483647 w 48"/>
                <a:gd name="T19" fmla="*/ 2147483647 h 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91"/>
                <a:gd name="T32" fmla="*/ 48 w 48"/>
                <a:gd name="T33" fmla="*/ 91 h 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91">
                  <a:moveTo>
                    <a:pt x="28" y="0"/>
                  </a:moveTo>
                  <a:lnTo>
                    <a:pt x="28" y="43"/>
                  </a:lnTo>
                  <a:lnTo>
                    <a:pt x="20" y="43"/>
                  </a:lnTo>
                  <a:lnTo>
                    <a:pt x="20" y="0"/>
                  </a:lnTo>
                  <a:lnTo>
                    <a:pt x="28" y="0"/>
                  </a:lnTo>
                  <a:close/>
                  <a:moveTo>
                    <a:pt x="24" y="43"/>
                  </a:moveTo>
                  <a:lnTo>
                    <a:pt x="48" y="11"/>
                  </a:lnTo>
                  <a:lnTo>
                    <a:pt x="24" y="91"/>
                  </a:lnTo>
                  <a:lnTo>
                    <a:pt x="0" y="11"/>
                  </a:lnTo>
                  <a:lnTo>
                    <a:pt x="24" y="43"/>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699" name="Freeform 51"/>
            <p:cNvSpPr>
              <a:spLocks noEditPoints="1"/>
            </p:cNvSpPr>
            <p:nvPr/>
          </p:nvSpPr>
          <p:spPr bwMode="auto">
            <a:xfrm>
              <a:off x="2452688" y="4419600"/>
              <a:ext cx="76200" cy="161925"/>
            </a:xfrm>
            <a:custGeom>
              <a:avLst/>
              <a:gdLst>
                <a:gd name="T0" fmla="*/ 2147483647 w 48"/>
                <a:gd name="T1" fmla="*/ 0 h 102"/>
                <a:gd name="T2" fmla="*/ 2147483647 w 48"/>
                <a:gd name="T3" fmla="*/ 2147483647 h 102"/>
                <a:gd name="T4" fmla="*/ 2147483647 w 48"/>
                <a:gd name="T5" fmla="*/ 2147483647 h 102"/>
                <a:gd name="T6" fmla="*/ 2147483647 w 48"/>
                <a:gd name="T7" fmla="*/ 0 h 102"/>
                <a:gd name="T8" fmla="*/ 2147483647 w 48"/>
                <a:gd name="T9" fmla="*/ 0 h 102"/>
                <a:gd name="T10" fmla="*/ 2147483647 w 48"/>
                <a:gd name="T11" fmla="*/ 2147483647 h 102"/>
                <a:gd name="T12" fmla="*/ 2147483647 w 48"/>
                <a:gd name="T13" fmla="*/ 2147483647 h 102"/>
                <a:gd name="T14" fmla="*/ 2147483647 w 48"/>
                <a:gd name="T15" fmla="*/ 2147483647 h 102"/>
                <a:gd name="T16" fmla="*/ 0 w 48"/>
                <a:gd name="T17" fmla="*/ 2147483647 h 102"/>
                <a:gd name="T18" fmla="*/ 2147483647 w 48"/>
                <a:gd name="T19" fmla="*/ 2147483647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02"/>
                <a:gd name="T32" fmla="*/ 48 w 48"/>
                <a:gd name="T33" fmla="*/ 102 h 1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02">
                  <a:moveTo>
                    <a:pt x="28" y="0"/>
                  </a:moveTo>
                  <a:lnTo>
                    <a:pt x="28" y="54"/>
                  </a:lnTo>
                  <a:lnTo>
                    <a:pt x="20" y="54"/>
                  </a:lnTo>
                  <a:lnTo>
                    <a:pt x="20" y="0"/>
                  </a:lnTo>
                  <a:lnTo>
                    <a:pt x="28" y="0"/>
                  </a:lnTo>
                  <a:close/>
                  <a:moveTo>
                    <a:pt x="24" y="54"/>
                  </a:moveTo>
                  <a:lnTo>
                    <a:pt x="48" y="22"/>
                  </a:lnTo>
                  <a:lnTo>
                    <a:pt x="24" y="102"/>
                  </a:lnTo>
                  <a:lnTo>
                    <a:pt x="0" y="22"/>
                  </a:lnTo>
                  <a:lnTo>
                    <a:pt x="24" y="5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700" name="Freeform 52"/>
            <p:cNvSpPr>
              <a:spLocks noEditPoints="1"/>
            </p:cNvSpPr>
            <p:nvPr/>
          </p:nvSpPr>
          <p:spPr bwMode="auto">
            <a:xfrm>
              <a:off x="2452688" y="5138737"/>
              <a:ext cx="76200" cy="204788"/>
            </a:xfrm>
            <a:custGeom>
              <a:avLst/>
              <a:gdLst>
                <a:gd name="T0" fmla="*/ 2147483647 w 48"/>
                <a:gd name="T1" fmla="*/ 0 h 129"/>
                <a:gd name="T2" fmla="*/ 2147483647 w 48"/>
                <a:gd name="T3" fmla="*/ 2147483647 h 129"/>
                <a:gd name="T4" fmla="*/ 2147483647 w 48"/>
                <a:gd name="T5" fmla="*/ 2147483647 h 129"/>
                <a:gd name="T6" fmla="*/ 2147483647 w 48"/>
                <a:gd name="T7" fmla="*/ 0 h 129"/>
                <a:gd name="T8" fmla="*/ 2147483647 w 48"/>
                <a:gd name="T9" fmla="*/ 0 h 129"/>
                <a:gd name="T10" fmla="*/ 2147483647 w 48"/>
                <a:gd name="T11" fmla="*/ 2147483647 h 129"/>
                <a:gd name="T12" fmla="*/ 2147483647 w 48"/>
                <a:gd name="T13" fmla="*/ 2147483647 h 129"/>
                <a:gd name="T14" fmla="*/ 2147483647 w 48"/>
                <a:gd name="T15" fmla="*/ 2147483647 h 129"/>
                <a:gd name="T16" fmla="*/ 0 w 48"/>
                <a:gd name="T17" fmla="*/ 2147483647 h 129"/>
                <a:gd name="T18" fmla="*/ 2147483647 w 48"/>
                <a:gd name="T19" fmla="*/ 2147483647 h 1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29"/>
                <a:gd name="T32" fmla="*/ 48 w 48"/>
                <a:gd name="T33" fmla="*/ 129 h 1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29">
                  <a:moveTo>
                    <a:pt x="28" y="0"/>
                  </a:moveTo>
                  <a:lnTo>
                    <a:pt x="28" y="81"/>
                  </a:lnTo>
                  <a:lnTo>
                    <a:pt x="20" y="81"/>
                  </a:lnTo>
                  <a:lnTo>
                    <a:pt x="20" y="0"/>
                  </a:lnTo>
                  <a:lnTo>
                    <a:pt x="28" y="0"/>
                  </a:lnTo>
                  <a:close/>
                  <a:moveTo>
                    <a:pt x="24" y="81"/>
                  </a:moveTo>
                  <a:lnTo>
                    <a:pt x="48" y="49"/>
                  </a:lnTo>
                  <a:lnTo>
                    <a:pt x="24" y="129"/>
                  </a:lnTo>
                  <a:lnTo>
                    <a:pt x="0" y="49"/>
                  </a:lnTo>
                  <a:lnTo>
                    <a:pt x="24" y="81"/>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701" name="Freeform 53"/>
            <p:cNvSpPr>
              <a:spLocks noEditPoints="1"/>
            </p:cNvSpPr>
            <p:nvPr/>
          </p:nvSpPr>
          <p:spPr bwMode="auto">
            <a:xfrm>
              <a:off x="1228726" y="5583237"/>
              <a:ext cx="420687" cy="76200"/>
            </a:xfrm>
            <a:custGeom>
              <a:avLst/>
              <a:gdLst>
                <a:gd name="T0" fmla="*/ 2147483647 w 265"/>
                <a:gd name="T1" fmla="*/ 2147483647 h 48"/>
                <a:gd name="T2" fmla="*/ 2147483647 w 265"/>
                <a:gd name="T3" fmla="*/ 2147483647 h 48"/>
                <a:gd name="T4" fmla="*/ 2147483647 w 265"/>
                <a:gd name="T5" fmla="*/ 2147483647 h 48"/>
                <a:gd name="T6" fmla="*/ 2147483647 w 265"/>
                <a:gd name="T7" fmla="*/ 2147483647 h 48"/>
                <a:gd name="T8" fmla="*/ 2147483647 w 265"/>
                <a:gd name="T9" fmla="*/ 2147483647 h 48"/>
                <a:gd name="T10" fmla="*/ 2147483647 w 265"/>
                <a:gd name="T11" fmla="*/ 2147483647 h 48"/>
                <a:gd name="T12" fmla="*/ 2147483647 w 265"/>
                <a:gd name="T13" fmla="*/ 2147483647 h 48"/>
                <a:gd name="T14" fmla="*/ 0 w 265"/>
                <a:gd name="T15" fmla="*/ 2147483647 h 48"/>
                <a:gd name="T16" fmla="*/ 2147483647 w 265"/>
                <a:gd name="T17" fmla="*/ 0 h 48"/>
                <a:gd name="T18" fmla="*/ 2147483647 w 265"/>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5"/>
                <a:gd name="T31" fmla="*/ 0 h 48"/>
                <a:gd name="T32" fmla="*/ 265 w 265"/>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5" h="48">
                  <a:moveTo>
                    <a:pt x="265" y="28"/>
                  </a:moveTo>
                  <a:lnTo>
                    <a:pt x="48" y="28"/>
                  </a:lnTo>
                  <a:lnTo>
                    <a:pt x="48" y="20"/>
                  </a:lnTo>
                  <a:lnTo>
                    <a:pt x="265" y="20"/>
                  </a:lnTo>
                  <a:lnTo>
                    <a:pt x="265"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702" name="Freeform 54"/>
            <p:cNvSpPr>
              <a:spLocks noEditPoints="1"/>
            </p:cNvSpPr>
            <p:nvPr/>
          </p:nvSpPr>
          <p:spPr bwMode="auto">
            <a:xfrm>
              <a:off x="4994276" y="4754562"/>
              <a:ext cx="1246187" cy="76200"/>
            </a:xfrm>
            <a:custGeom>
              <a:avLst/>
              <a:gdLst>
                <a:gd name="T0" fmla="*/ 2147483647 w 785"/>
                <a:gd name="T1" fmla="*/ 2147483647 h 48"/>
                <a:gd name="T2" fmla="*/ 2147483647 w 785"/>
                <a:gd name="T3" fmla="*/ 2147483647 h 48"/>
                <a:gd name="T4" fmla="*/ 2147483647 w 785"/>
                <a:gd name="T5" fmla="*/ 2147483647 h 48"/>
                <a:gd name="T6" fmla="*/ 2147483647 w 785"/>
                <a:gd name="T7" fmla="*/ 2147483647 h 48"/>
                <a:gd name="T8" fmla="*/ 2147483647 w 785"/>
                <a:gd name="T9" fmla="*/ 2147483647 h 48"/>
                <a:gd name="T10" fmla="*/ 2147483647 w 785"/>
                <a:gd name="T11" fmla="*/ 2147483647 h 48"/>
                <a:gd name="T12" fmla="*/ 2147483647 w 785"/>
                <a:gd name="T13" fmla="*/ 2147483647 h 48"/>
                <a:gd name="T14" fmla="*/ 0 w 785"/>
                <a:gd name="T15" fmla="*/ 2147483647 h 48"/>
                <a:gd name="T16" fmla="*/ 2147483647 w 785"/>
                <a:gd name="T17" fmla="*/ 0 h 48"/>
                <a:gd name="T18" fmla="*/ 2147483647 w 785"/>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85"/>
                <a:gd name="T31" fmla="*/ 0 h 48"/>
                <a:gd name="T32" fmla="*/ 785 w 785"/>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85" h="48">
                  <a:moveTo>
                    <a:pt x="48" y="20"/>
                  </a:moveTo>
                  <a:lnTo>
                    <a:pt x="785" y="20"/>
                  </a:lnTo>
                  <a:lnTo>
                    <a:pt x="785" y="28"/>
                  </a:lnTo>
                  <a:lnTo>
                    <a:pt x="48" y="28"/>
                  </a:lnTo>
                  <a:lnTo>
                    <a:pt x="48" y="20"/>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703" name="Freeform 55"/>
            <p:cNvSpPr>
              <a:spLocks noEditPoints="1"/>
            </p:cNvSpPr>
            <p:nvPr/>
          </p:nvSpPr>
          <p:spPr bwMode="auto">
            <a:xfrm>
              <a:off x="6848476" y="5562600"/>
              <a:ext cx="454025" cy="76200"/>
            </a:xfrm>
            <a:custGeom>
              <a:avLst/>
              <a:gdLst>
                <a:gd name="T0" fmla="*/ 0 w 286"/>
                <a:gd name="T1" fmla="*/ 2147483647 h 48"/>
                <a:gd name="T2" fmla="*/ 2147483647 w 286"/>
                <a:gd name="T3" fmla="*/ 2147483647 h 48"/>
                <a:gd name="T4" fmla="*/ 2147483647 w 286"/>
                <a:gd name="T5" fmla="*/ 2147483647 h 48"/>
                <a:gd name="T6" fmla="*/ 0 w 286"/>
                <a:gd name="T7" fmla="*/ 2147483647 h 48"/>
                <a:gd name="T8" fmla="*/ 0 w 286"/>
                <a:gd name="T9" fmla="*/ 2147483647 h 48"/>
                <a:gd name="T10" fmla="*/ 2147483647 w 286"/>
                <a:gd name="T11" fmla="*/ 2147483647 h 48"/>
                <a:gd name="T12" fmla="*/ 2147483647 w 286"/>
                <a:gd name="T13" fmla="*/ 0 h 48"/>
                <a:gd name="T14" fmla="*/ 2147483647 w 286"/>
                <a:gd name="T15" fmla="*/ 2147483647 h 48"/>
                <a:gd name="T16" fmla="*/ 2147483647 w 286"/>
                <a:gd name="T17" fmla="*/ 2147483647 h 48"/>
                <a:gd name="T18" fmla="*/ 2147483647 w 286"/>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6"/>
                <a:gd name="T31" fmla="*/ 0 h 48"/>
                <a:gd name="T32" fmla="*/ 286 w 286"/>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6" h="48">
                  <a:moveTo>
                    <a:pt x="0" y="20"/>
                  </a:moveTo>
                  <a:lnTo>
                    <a:pt x="238" y="20"/>
                  </a:lnTo>
                  <a:lnTo>
                    <a:pt x="238" y="28"/>
                  </a:lnTo>
                  <a:lnTo>
                    <a:pt x="0" y="28"/>
                  </a:lnTo>
                  <a:lnTo>
                    <a:pt x="0" y="20"/>
                  </a:lnTo>
                  <a:close/>
                  <a:moveTo>
                    <a:pt x="238" y="24"/>
                  </a:moveTo>
                  <a:lnTo>
                    <a:pt x="206" y="0"/>
                  </a:lnTo>
                  <a:lnTo>
                    <a:pt x="286" y="24"/>
                  </a:lnTo>
                  <a:lnTo>
                    <a:pt x="206" y="48"/>
                  </a:lnTo>
                  <a:lnTo>
                    <a:pt x="23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704" name="Freeform 56"/>
            <p:cNvSpPr>
              <a:spLocks noEditPoints="1"/>
            </p:cNvSpPr>
            <p:nvPr/>
          </p:nvSpPr>
          <p:spPr bwMode="auto">
            <a:xfrm>
              <a:off x="3241676" y="4008437"/>
              <a:ext cx="355600" cy="76200"/>
            </a:xfrm>
            <a:custGeom>
              <a:avLst/>
              <a:gdLst>
                <a:gd name="T0" fmla="*/ 2147483647 w 224"/>
                <a:gd name="T1" fmla="*/ 2147483647 h 48"/>
                <a:gd name="T2" fmla="*/ 2147483647 w 224"/>
                <a:gd name="T3" fmla="*/ 2147483647 h 48"/>
                <a:gd name="T4" fmla="*/ 2147483647 w 224"/>
                <a:gd name="T5" fmla="*/ 2147483647 h 48"/>
                <a:gd name="T6" fmla="*/ 2147483647 w 224"/>
                <a:gd name="T7" fmla="*/ 2147483647 h 48"/>
                <a:gd name="T8" fmla="*/ 2147483647 w 224"/>
                <a:gd name="T9" fmla="*/ 2147483647 h 48"/>
                <a:gd name="T10" fmla="*/ 2147483647 w 224"/>
                <a:gd name="T11" fmla="*/ 2147483647 h 48"/>
                <a:gd name="T12" fmla="*/ 2147483647 w 224"/>
                <a:gd name="T13" fmla="*/ 2147483647 h 48"/>
                <a:gd name="T14" fmla="*/ 0 w 224"/>
                <a:gd name="T15" fmla="*/ 2147483647 h 48"/>
                <a:gd name="T16" fmla="*/ 2147483647 w 224"/>
                <a:gd name="T17" fmla="*/ 0 h 48"/>
                <a:gd name="T18" fmla="*/ 2147483647 w 224"/>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4"/>
                <a:gd name="T31" fmla="*/ 0 h 48"/>
                <a:gd name="T32" fmla="*/ 224 w 224"/>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4" h="48">
                  <a:moveTo>
                    <a:pt x="224" y="28"/>
                  </a:moveTo>
                  <a:lnTo>
                    <a:pt x="48" y="28"/>
                  </a:lnTo>
                  <a:lnTo>
                    <a:pt x="48" y="20"/>
                  </a:lnTo>
                  <a:lnTo>
                    <a:pt x="224" y="20"/>
                  </a:lnTo>
                  <a:lnTo>
                    <a:pt x="224"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27705" name="Oval 57"/>
            <p:cNvSpPr>
              <a:spLocks noChangeArrowheads="1"/>
            </p:cNvSpPr>
            <p:nvPr/>
          </p:nvSpPr>
          <p:spPr bwMode="auto">
            <a:xfrm>
              <a:off x="3605213" y="3656012"/>
              <a:ext cx="1384300" cy="733425"/>
            </a:xfrm>
            <a:prstGeom prst="ellipse">
              <a:avLst/>
            </a:prstGeom>
            <a:noFill/>
            <a:ln w="25400" cap="rnd">
              <a:solidFill>
                <a:srgbClr val="CC99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27706" name="Rectangle 58"/>
            <p:cNvSpPr>
              <a:spLocks noChangeArrowheads="1"/>
            </p:cNvSpPr>
            <p:nvPr/>
          </p:nvSpPr>
          <p:spPr bwMode="auto">
            <a:xfrm>
              <a:off x="3749676" y="3803650"/>
              <a:ext cx="1037506"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Productivity</a:t>
              </a:r>
              <a:endParaRPr lang="en-US" sz="1400">
                <a:latin typeface="Arial"/>
                <a:cs typeface="Arial"/>
              </a:endParaRPr>
            </a:p>
          </p:txBody>
        </p:sp>
        <p:sp>
          <p:nvSpPr>
            <p:cNvPr id="27707" name="Rectangle 59"/>
            <p:cNvSpPr>
              <a:spLocks noChangeArrowheads="1"/>
            </p:cNvSpPr>
            <p:nvPr/>
          </p:nvSpPr>
          <p:spPr bwMode="auto">
            <a:xfrm>
              <a:off x="3884613" y="4032250"/>
              <a:ext cx="782265"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database</a:t>
              </a:r>
              <a:endParaRPr lang="en-US" sz="1400">
                <a:latin typeface="Arial"/>
                <a:cs typeface="Arial"/>
              </a:endParaRPr>
            </a:p>
          </p:txBody>
        </p:sp>
        <p:sp>
          <p:nvSpPr>
            <p:cNvPr id="27708" name="Rectangle 60"/>
            <p:cNvSpPr>
              <a:spLocks noChangeArrowheads="1"/>
            </p:cNvSpPr>
            <p:nvPr/>
          </p:nvSpPr>
          <p:spPr bwMode="auto">
            <a:xfrm>
              <a:off x="1449388" y="1798637"/>
              <a:ext cx="3632200" cy="2641600"/>
            </a:xfrm>
            <a:prstGeom prst="rect">
              <a:avLst/>
            </a:prstGeom>
            <a:noFill/>
            <a:ln w="25400">
              <a:solidFill>
                <a:schemeClr val="hlink"/>
              </a:solidFill>
              <a:prstDash val="dash"/>
              <a:miter lim="800000"/>
              <a:headEnd/>
              <a:tailEnd/>
            </a:ln>
            <a:extLst>
              <a:ext uri="{909E8E84-426E-40dd-AFC4-6F175D3DCCD1}">
                <a14:hiddenFill xmlns="" xmlns:a14="http://schemas.microsoft.com/office/drawing/2010/main">
                  <a:solidFill>
                    <a:srgbClr val="FFFFFF"/>
                  </a:solidFill>
                </a14:hiddenFill>
              </a:ext>
            </a:extLst>
          </p:spPr>
          <p:txBody>
            <a:bodyPr wrap="none" lIns="90476" tIns="44444" rIns="90476" bIns="44444"/>
            <a:lstStyle/>
            <a:p>
              <a:pPr eaLnBrk="0" hangingPunct="0">
                <a:lnSpc>
                  <a:spcPct val="90000"/>
                </a:lnSpc>
                <a:spcBef>
                  <a:spcPct val="0"/>
                </a:spcBef>
              </a:pPr>
              <a:r>
                <a:rPr lang="en-US" sz="1400" b="1">
                  <a:solidFill>
                    <a:schemeClr val="hlink"/>
                  </a:solidFill>
                  <a:latin typeface="Arial"/>
                  <a:cs typeface="Arial"/>
                </a:rPr>
                <a:t>		PROBE method</a:t>
              </a:r>
            </a:p>
          </p:txBody>
        </p:sp>
      </p:grpSp>
    </p:spTree>
    <p:extLst>
      <p:ext uri="{BB962C8B-B14F-4D97-AF65-F5344CB8AC3E}">
        <p14:creationId xmlns:p14="http://schemas.microsoft.com/office/powerpoint/2010/main" val="35264207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4046537" cy="219814"/>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713331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title"/>
          </p:nvPr>
        </p:nvSpPr>
        <p:spPr/>
        <p:txBody>
          <a:bodyPr>
            <a:normAutofit/>
          </a:bodyPr>
          <a:lstStyle/>
          <a:p>
            <a:pPr eaLnBrk="1" hangingPunct="1"/>
            <a:r>
              <a:rPr lang="en-US">
                <a:latin typeface="Arial" charset="0"/>
              </a:rPr>
              <a:t>Lecture Topics</a:t>
            </a:r>
          </a:p>
        </p:txBody>
      </p:sp>
      <p:sp>
        <p:nvSpPr>
          <p:cNvPr id="4099" name="Rectangle 7"/>
          <p:cNvSpPr>
            <a:spLocks noGrp="1" noChangeArrowheads="1"/>
          </p:cNvSpPr>
          <p:nvPr>
            <p:ph sz="half" idx="2"/>
          </p:nvPr>
        </p:nvSpPr>
        <p:spPr/>
        <p:txBody>
          <a:bodyPr/>
          <a:lstStyle/>
          <a:p>
            <a:pPr marL="0" indent="0" eaLnBrk="1" hangingPunct="1"/>
            <a:r>
              <a:rPr lang="en-US">
                <a:latin typeface="Arial" charset="0"/>
              </a:rPr>
              <a:t>The Need for Plans</a:t>
            </a:r>
          </a:p>
          <a:p>
            <a:pPr marL="0" indent="0" eaLnBrk="1" hangingPunct="1"/>
            <a:r>
              <a:rPr lang="en-US">
                <a:latin typeface="Arial" charset="0"/>
              </a:rPr>
              <a:t>The PSP Planning Framework</a:t>
            </a:r>
          </a:p>
          <a:p>
            <a:pPr marL="0" indent="0" eaLnBrk="1" hangingPunct="1"/>
            <a:r>
              <a:rPr lang="en-US">
                <a:latin typeface="Arial" charset="0"/>
              </a:rPr>
              <a:t>The Estimating Problem</a:t>
            </a:r>
          </a:p>
          <a:p>
            <a:pPr marL="0" indent="0" eaLnBrk="1" hangingPunct="1"/>
            <a:r>
              <a:rPr lang="en-US">
                <a:latin typeface="Arial" charset="0"/>
              </a:rPr>
              <a:t>The PROBE Estimating Method</a:t>
            </a:r>
          </a:p>
          <a:p>
            <a:pPr marL="0" indent="0" eaLnBrk="1" hangingPunct="1"/>
            <a:r>
              <a:rPr lang="en-US">
                <a:latin typeface="Arial" charset="0"/>
              </a:rPr>
              <a:t>Counting Size</a:t>
            </a:r>
          </a:p>
          <a:p>
            <a:pPr marL="0" indent="0" eaLnBrk="1" hangingPunct="1"/>
            <a:r>
              <a:rPr lang="en-US">
                <a:latin typeface="Arial" charset="0"/>
              </a:rPr>
              <a:t>Types of Size</a:t>
            </a:r>
          </a:p>
        </p:txBody>
      </p:sp>
    </p:spTree>
    <p:extLst>
      <p:ext uri="{BB962C8B-B14F-4D97-AF65-F5344CB8AC3E}">
        <p14:creationId xmlns:p14="http://schemas.microsoft.com/office/powerpoint/2010/main" val="16871421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eaLnBrk="1" hangingPunct="1"/>
            <a:r>
              <a:rPr lang="en-US">
                <a:latin typeface="Arial" charset="0"/>
              </a:rPr>
              <a:t>Question</a:t>
            </a:r>
          </a:p>
        </p:txBody>
      </p:sp>
      <p:sp>
        <p:nvSpPr>
          <p:cNvPr id="5123" name="Rectangle 3"/>
          <p:cNvSpPr>
            <a:spLocks noGrp="1" noChangeArrowheads="1"/>
          </p:cNvSpPr>
          <p:nvPr>
            <p:ph idx="1"/>
          </p:nvPr>
        </p:nvSpPr>
        <p:spPr/>
        <p:txBody>
          <a:bodyPr/>
          <a:lstStyle/>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algn="ctr" eaLnBrk="1" hangingPunct="1"/>
            <a:r>
              <a:rPr lang="en-US" b="1" i="1">
                <a:latin typeface="Arial" charset="0"/>
              </a:rPr>
              <a:t>Why are plans needed?</a:t>
            </a:r>
          </a:p>
        </p:txBody>
      </p:sp>
      <p:pic>
        <p:nvPicPr>
          <p:cNvPr id="5124" name="Picture 6" descr="j031559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679575"/>
            <a:ext cx="3657600" cy="2609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2050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atin typeface="Arial" charset="0"/>
              </a:rPr>
              <a:t>Need for Plans</a:t>
            </a:r>
          </a:p>
        </p:txBody>
      </p:sp>
      <p:sp>
        <p:nvSpPr>
          <p:cNvPr id="6147" name="Rectangle 3"/>
          <p:cNvSpPr>
            <a:spLocks noGrp="1" noChangeArrowheads="1"/>
          </p:cNvSpPr>
          <p:nvPr>
            <p:ph idx="1"/>
          </p:nvPr>
        </p:nvSpPr>
        <p:spPr/>
        <p:txBody>
          <a:bodyPr/>
          <a:lstStyle/>
          <a:p>
            <a:pPr marL="0" indent="0" eaLnBrk="1" hangingPunct="1"/>
            <a:r>
              <a:rPr lang="en-US">
                <a:latin typeface="Arial" charset="0"/>
              </a:rPr>
              <a:t>Plans are needed to </a:t>
            </a:r>
          </a:p>
          <a:p>
            <a:pPr lvl="1" eaLnBrk="1" hangingPunct="1"/>
            <a:r>
              <a:rPr lang="en-US">
                <a:latin typeface="Arial" charset="0"/>
              </a:rPr>
              <a:t>make commitments</a:t>
            </a:r>
          </a:p>
          <a:p>
            <a:pPr lvl="1" eaLnBrk="1" hangingPunct="1"/>
            <a:r>
              <a:rPr lang="en-US">
                <a:latin typeface="Arial" charset="0"/>
              </a:rPr>
              <a:t>guide the  work</a:t>
            </a:r>
          </a:p>
          <a:p>
            <a:pPr lvl="1" eaLnBrk="1" hangingPunct="1"/>
            <a:r>
              <a:rPr lang="en-US">
                <a:latin typeface="Arial" charset="0"/>
              </a:rPr>
              <a:t>track the work </a:t>
            </a:r>
          </a:p>
        </p:txBody>
      </p:sp>
    </p:spTree>
    <p:extLst>
      <p:ext uri="{BB962C8B-B14F-4D97-AF65-F5344CB8AC3E}">
        <p14:creationId xmlns:p14="http://schemas.microsoft.com/office/powerpoint/2010/main" val="33946431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atin typeface="Arial" charset="0"/>
              </a:rPr>
              <a:t>Class Discussion</a:t>
            </a:r>
          </a:p>
        </p:txBody>
      </p:sp>
      <p:sp>
        <p:nvSpPr>
          <p:cNvPr id="7171" name="Rectangle 3"/>
          <p:cNvSpPr>
            <a:spLocks noGrp="1" noChangeArrowheads="1"/>
          </p:cNvSpPr>
          <p:nvPr>
            <p:ph idx="1"/>
          </p:nvPr>
        </p:nvSpPr>
        <p:spPr/>
        <p:txBody>
          <a:bodyPr/>
          <a:lstStyle/>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eaLnBrk="1" hangingPunct="1"/>
            <a:endParaRPr lang="en-US">
              <a:latin typeface="Arial" charset="0"/>
            </a:endParaRPr>
          </a:p>
          <a:p>
            <a:pPr marL="0" indent="0" algn="ctr" eaLnBrk="1" hangingPunct="1"/>
            <a:r>
              <a:rPr lang="en-US">
                <a:latin typeface="Arial" charset="0"/>
              </a:rPr>
              <a:t>What are the steps in planning?</a:t>
            </a:r>
          </a:p>
        </p:txBody>
      </p:sp>
      <p:pic>
        <p:nvPicPr>
          <p:cNvPr id="7172" name="Picture 4" descr="j031559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771650"/>
            <a:ext cx="3657600" cy="2609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047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atin typeface="Arial" charset="0"/>
              </a:rPr>
              <a:t>Basic Planning Steps</a:t>
            </a:r>
          </a:p>
        </p:txBody>
      </p:sp>
      <p:sp>
        <p:nvSpPr>
          <p:cNvPr id="8195" name="Rectangle 3"/>
          <p:cNvSpPr>
            <a:spLocks noGrp="1" noChangeArrowheads="1"/>
          </p:cNvSpPr>
          <p:nvPr>
            <p:ph idx="1"/>
          </p:nvPr>
        </p:nvSpPr>
        <p:spPr/>
        <p:txBody>
          <a:bodyPr/>
          <a:lstStyle/>
          <a:p>
            <a:pPr marL="0" indent="0" eaLnBrk="1" hangingPunct="1"/>
            <a:r>
              <a:rPr lang="en-US" dirty="0">
                <a:latin typeface="Arial" charset="0"/>
              </a:rPr>
              <a:t>Basic steps of planning are </a:t>
            </a:r>
          </a:p>
          <a:p>
            <a:pPr lvl="1" eaLnBrk="1" hangingPunct="1"/>
            <a:r>
              <a:rPr lang="en-US" dirty="0">
                <a:latin typeface="Arial" charset="0"/>
              </a:rPr>
              <a:t>understand the requirements</a:t>
            </a:r>
          </a:p>
          <a:p>
            <a:pPr lvl="1" eaLnBrk="1" hangingPunct="1"/>
            <a:r>
              <a:rPr lang="en-US" dirty="0">
                <a:latin typeface="Arial" charset="0"/>
              </a:rPr>
              <a:t>estimate size of job</a:t>
            </a:r>
          </a:p>
          <a:p>
            <a:pPr lvl="1" eaLnBrk="1" hangingPunct="1"/>
            <a:r>
              <a:rPr lang="en-US" dirty="0">
                <a:latin typeface="Arial" charset="0"/>
              </a:rPr>
              <a:t>estimate effort for job</a:t>
            </a:r>
          </a:p>
          <a:p>
            <a:pPr lvl="1" eaLnBrk="1" hangingPunct="1"/>
            <a:r>
              <a:rPr lang="en-US" dirty="0">
                <a:latin typeface="Arial" charset="0"/>
              </a:rPr>
              <a:t>make a task list</a:t>
            </a:r>
          </a:p>
          <a:p>
            <a:pPr lvl="1" eaLnBrk="1" hangingPunct="1"/>
            <a:r>
              <a:rPr lang="en-US" dirty="0">
                <a:latin typeface="Arial" charset="0"/>
              </a:rPr>
              <a:t>make a schedule</a:t>
            </a:r>
          </a:p>
        </p:txBody>
      </p:sp>
    </p:spTree>
    <p:extLst>
      <p:ext uri="{BB962C8B-B14F-4D97-AF65-F5344CB8AC3E}">
        <p14:creationId xmlns:p14="http://schemas.microsoft.com/office/powerpoint/2010/main" val="3745637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atin typeface="Arial" charset="0"/>
              </a:rPr>
              <a:t>The PSP Planning Framework</a:t>
            </a:r>
          </a:p>
        </p:txBody>
      </p:sp>
      <p:sp>
        <p:nvSpPr>
          <p:cNvPr id="9219" name="AutoShape 3"/>
          <p:cNvSpPr>
            <a:spLocks noChangeAspect="1" noChangeArrowheads="1" noTextEdit="1"/>
          </p:cNvSpPr>
          <p:nvPr/>
        </p:nvSpPr>
        <p:spPr bwMode="auto">
          <a:xfrm>
            <a:off x="388938" y="1188509"/>
            <a:ext cx="7797800" cy="4854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z="1400">
              <a:latin typeface="Arial"/>
              <a:cs typeface="Arial"/>
            </a:endParaRPr>
          </a:p>
        </p:txBody>
      </p:sp>
      <p:sp>
        <p:nvSpPr>
          <p:cNvPr id="9220" name="Rectangle 4"/>
          <p:cNvSpPr>
            <a:spLocks noChangeArrowheads="1"/>
          </p:cNvSpPr>
          <p:nvPr/>
        </p:nvSpPr>
        <p:spPr bwMode="auto">
          <a:xfrm>
            <a:off x="482601" y="5495396"/>
            <a:ext cx="679673"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Product</a:t>
            </a:r>
            <a:endParaRPr lang="en-US" sz="1400">
              <a:latin typeface="Arial"/>
              <a:cs typeface="Arial"/>
            </a:endParaRPr>
          </a:p>
        </p:txBody>
      </p:sp>
      <p:sp>
        <p:nvSpPr>
          <p:cNvPr id="9221" name="Rectangle 5"/>
          <p:cNvSpPr>
            <a:spLocks noChangeArrowheads="1"/>
          </p:cNvSpPr>
          <p:nvPr/>
        </p:nvSpPr>
        <p:spPr bwMode="auto">
          <a:xfrm>
            <a:off x="482601" y="5706534"/>
            <a:ext cx="678696"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delivery</a:t>
            </a:r>
            <a:endParaRPr lang="en-US" sz="1400">
              <a:latin typeface="Arial"/>
              <a:cs typeface="Arial"/>
            </a:endParaRPr>
          </a:p>
        </p:txBody>
      </p:sp>
      <p:sp>
        <p:nvSpPr>
          <p:cNvPr id="9222" name="Rectangle 6"/>
          <p:cNvSpPr>
            <a:spLocks noChangeArrowheads="1"/>
          </p:cNvSpPr>
          <p:nvPr/>
        </p:nvSpPr>
        <p:spPr bwMode="auto">
          <a:xfrm>
            <a:off x="7342188" y="5436659"/>
            <a:ext cx="738396"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Tracking</a:t>
            </a:r>
            <a:endParaRPr lang="en-US" sz="1400">
              <a:latin typeface="Arial"/>
              <a:cs typeface="Arial"/>
            </a:endParaRPr>
          </a:p>
        </p:txBody>
      </p:sp>
      <p:sp>
        <p:nvSpPr>
          <p:cNvPr id="9223" name="Rectangle 7"/>
          <p:cNvSpPr>
            <a:spLocks noChangeArrowheads="1"/>
          </p:cNvSpPr>
          <p:nvPr/>
        </p:nvSpPr>
        <p:spPr bwMode="auto">
          <a:xfrm>
            <a:off x="7342188" y="5650971"/>
            <a:ext cx="6185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reports</a:t>
            </a:r>
            <a:endParaRPr lang="en-US" sz="1400">
              <a:latin typeface="Arial"/>
              <a:cs typeface="Arial"/>
            </a:endParaRPr>
          </a:p>
        </p:txBody>
      </p:sp>
      <p:sp>
        <p:nvSpPr>
          <p:cNvPr id="9224" name="Rectangle 8"/>
          <p:cNvSpPr>
            <a:spLocks noChangeArrowheads="1"/>
          </p:cNvSpPr>
          <p:nvPr/>
        </p:nvSpPr>
        <p:spPr bwMode="auto">
          <a:xfrm>
            <a:off x="1657351" y="1201209"/>
            <a:ext cx="1566862" cy="587375"/>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9225" name="Rectangle 9"/>
          <p:cNvSpPr>
            <a:spLocks noChangeArrowheads="1"/>
          </p:cNvSpPr>
          <p:nvPr/>
        </p:nvSpPr>
        <p:spPr bwMode="auto">
          <a:xfrm>
            <a:off x="2151063" y="1272646"/>
            <a:ext cx="551433"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Define</a:t>
            </a:r>
            <a:endParaRPr lang="en-US" sz="1400">
              <a:latin typeface="Arial"/>
              <a:cs typeface="Arial"/>
            </a:endParaRPr>
          </a:p>
        </p:txBody>
      </p:sp>
      <p:sp>
        <p:nvSpPr>
          <p:cNvPr id="9226" name="Rectangle 10"/>
          <p:cNvSpPr>
            <a:spLocks noChangeArrowheads="1"/>
          </p:cNvSpPr>
          <p:nvPr/>
        </p:nvSpPr>
        <p:spPr bwMode="auto">
          <a:xfrm>
            <a:off x="1838326" y="1501246"/>
            <a:ext cx="1137443"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requirements</a:t>
            </a:r>
            <a:endParaRPr lang="en-US" sz="1400">
              <a:latin typeface="Arial"/>
              <a:cs typeface="Arial"/>
            </a:endParaRPr>
          </a:p>
        </p:txBody>
      </p:sp>
      <p:sp>
        <p:nvSpPr>
          <p:cNvPr id="9227" name="Rectangle 11"/>
          <p:cNvSpPr>
            <a:spLocks noChangeArrowheads="1"/>
          </p:cNvSpPr>
          <p:nvPr/>
        </p:nvSpPr>
        <p:spPr bwMode="auto">
          <a:xfrm>
            <a:off x="1663701" y="2060046"/>
            <a:ext cx="1568450" cy="728663"/>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9228" name="Rectangle 12"/>
          <p:cNvSpPr>
            <a:spLocks noChangeArrowheads="1"/>
          </p:cNvSpPr>
          <p:nvPr/>
        </p:nvSpPr>
        <p:spPr bwMode="auto">
          <a:xfrm>
            <a:off x="2068513" y="2090209"/>
            <a:ext cx="718321"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Produce</a:t>
            </a:r>
            <a:endParaRPr lang="en-US" sz="1400">
              <a:latin typeface="Arial"/>
              <a:cs typeface="Arial"/>
            </a:endParaRPr>
          </a:p>
        </p:txBody>
      </p:sp>
      <p:sp>
        <p:nvSpPr>
          <p:cNvPr id="9229" name="Rectangle 13"/>
          <p:cNvSpPr>
            <a:spLocks noChangeArrowheads="1"/>
          </p:cNvSpPr>
          <p:nvPr/>
        </p:nvSpPr>
        <p:spPr bwMode="auto">
          <a:xfrm>
            <a:off x="1946276" y="2318809"/>
            <a:ext cx="947738"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conceptual</a:t>
            </a:r>
            <a:endParaRPr lang="en-US" sz="1400">
              <a:latin typeface="Arial"/>
              <a:cs typeface="Arial"/>
            </a:endParaRPr>
          </a:p>
        </p:txBody>
      </p:sp>
      <p:sp>
        <p:nvSpPr>
          <p:cNvPr id="9230" name="Rectangle 14"/>
          <p:cNvSpPr>
            <a:spLocks noChangeArrowheads="1"/>
          </p:cNvSpPr>
          <p:nvPr/>
        </p:nvSpPr>
        <p:spPr bwMode="auto">
          <a:xfrm>
            <a:off x="2143126" y="2547409"/>
            <a:ext cx="578584"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design</a:t>
            </a:r>
            <a:endParaRPr lang="en-US" sz="1400">
              <a:latin typeface="Arial"/>
              <a:cs typeface="Arial"/>
            </a:endParaRPr>
          </a:p>
        </p:txBody>
      </p:sp>
      <p:sp>
        <p:nvSpPr>
          <p:cNvPr id="9231" name="Rectangle 15"/>
          <p:cNvSpPr>
            <a:spLocks noChangeArrowheads="1"/>
          </p:cNvSpPr>
          <p:nvPr/>
        </p:nvSpPr>
        <p:spPr bwMode="auto">
          <a:xfrm>
            <a:off x="1674813" y="3066521"/>
            <a:ext cx="1557338" cy="487363"/>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9232" name="Rectangle 16"/>
          <p:cNvSpPr>
            <a:spLocks noChangeArrowheads="1"/>
          </p:cNvSpPr>
          <p:nvPr/>
        </p:nvSpPr>
        <p:spPr bwMode="auto">
          <a:xfrm>
            <a:off x="2055813" y="3090334"/>
            <a:ext cx="756617"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Estimate</a:t>
            </a:r>
            <a:endParaRPr lang="en-US" sz="1400">
              <a:latin typeface="Arial"/>
              <a:cs typeface="Arial"/>
            </a:endParaRPr>
          </a:p>
        </p:txBody>
      </p:sp>
      <p:sp>
        <p:nvSpPr>
          <p:cNvPr id="9233" name="Rectangle 17"/>
          <p:cNvSpPr>
            <a:spLocks noChangeArrowheads="1"/>
          </p:cNvSpPr>
          <p:nvPr/>
        </p:nvSpPr>
        <p:spPr bwMode="auto">
          <a:xfrm>
            <a:off x="2274888" y="3318934"/>
            <a:ext cx="34624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size</a:t>
            </a:r>
            <a:endParaRPr lang="en-US" sz="1400">
              <a:latin typeface="Arial"/>
              <a:cs typeface="Arial"/>
            </a:endParaRPr>
          </a:p>
        </p:txBody>
      </p:sp>
      <p:sp>
        <p:nvSpPr>
          <p:cNvPr id="9234" name="Rectangle 18"/>
          <p:cNvSpPr>
            <a:spLocks noChangeArrowheads="1"/>
          </p:cNvSpPr>
          <p:nvPr/>
        </p:nvSpPr>
        <p:spPr bwMode="auto">
          <a:xfrm>
            <a:off x="1671638" y="3823759"/>
            <a:ext cx="1549400" cy="574675"/>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9235" name="Rectangle 19"/>
          <p:cNvSpPr>
            <a:spLocks noChangeArrowheads="1"/>
          </p:cNvSpPr>
          <p:nvPr/>
        </p:nvSpPr>
        <p:spPr bwMode="auto">
          <a:xfrm>
            <a:off x="2047876" y="3890434"/>
            <a:ext cx="756617"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Estimate</a:t>
            </a:r>
            <a:endParaRPr lang="en-US" sz="1400">
              <a:latin typeface="Arial"/>
              <a:cs typeface="Arial"/>
            </a:endParaRPr>
          </a:p>
        </p:txBody>
      </p:sp>
      <p:sp>
        <p:nvSpPr>
          <p:cNvPr id="9236" name="Rectangle 20"/>
          <p:cNvSpPr>
            <a:spLocks noChangeArrowheads="1"/>
          </p:cNvSpPr>
          <p:nvPr/>
        </p:nvSpPr>
        <p:spPr bwMode="auto">
          <a:xfrm>
            <a:off x="1990726" y="4119034"/>
            <a:ext cx="858320"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resources</a:t>
            </a:r>
            <a:endParaRPr lang="en-US" sz="1400">
              <a:latin typeface="Arial"/>
              <a:cs typeface="Arial"/>
            </a:endParaRPr>
          </a:p>
        </p:txBody>
      </p:sp>
      <p:sp>
        <p:nvSpPr>
          <p:cNvPr id="9237" name="Rectangle 21"/>
          <p:cNvSpPr>
            <a:spLocks noChangeArrowheads="1"/>
          </p:cNvSpPr>
          <p:nvPr/>
        </p:nvSpPr>
        <p:spPr bwMode="auto">
          <a:xfrm>
            <a:off x="1666876" y="4666721"/>
            <a:ext cx="1565275" cy="490538"/>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9238" name="Rectangle 22"/>
          <p:cNvSpPr>
            <a:spLocks noChangeArrowheads="1"/>
          </p:cNvSpPr>
          <p:nvPr/>
        </p:nvSpPr>
        <p:spPr bwMode="auto">
          <a:xfrm>
            <a:off x="2070101" y="4692121"/>
            <a:ext cx="718321"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Produce</a:t>
            </a:r>
            <a:endParaRPr lang="en-US" sz="1400">
              <a:latin typeface="Arial"/>
              <a:cs typeface="Arial"/>
            </a:endParaRPr>
          </a:p>
        </p:txBody>
      </p:sp>
      <p:sp>
        <p:nvSpPr>
          <p:cNvPr id="9239" name="Rectangle 23"/>
          <p:cNvSpPr>
            <a:spLocks noChangeArrowheads="1"/>
          </p:cNvSpPr>
          <p:nvPr/>
        </p:nvSpPr>
        <p:spPr bwMode="auto">
          <a:xfrm>
            <a:off x="2038351" y="4920721"/>
            <a:ext cx="782265"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schedule</a:t>
            </a:r>
            <a:endParaRPr lang="en-US" sz="1400">
              <a:latin typeface="Arial"/>
              <a:cs typeface="Arial"/>
            </a:endParaRPr>
          </a:p>
        </p:txBody>
      </p:sp>
      <p:sp>
        <p:nvSpPr>
          <p:cNvPr id="9240" name="Rectangle 24"/>
          <p:cNvSpPr>
            <a:spLocks noChangeArrowheads="1"/>
          </p:cNvSpPr>
          <p:nvPr/>
        </p:nvSpPr>
        <p:spPr bwMode="auto">
          <a:xfrm>
            <a:off x="1663701" y="5435071"/>
            <a:ext cx="1568450" cy="581025"/>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9241" name="Rectangle 25"/>
          <p:cNvSpPr>
            <a:spLocks noChangeArrowheads="1"/>
          </p:cNvSpPr>
          <p:nvPr/>
        </p:nvSpPr>
        <p:spPr bwMode="auto">
          <a:xfrm>
            <a:off x="2078038" y="5503334"/>
            <a:ext cx="698421"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Develop</a:t>
            </a:r>
            <a:endParaRPr lang="en-US" sz="1400">
              <a:latin typeface="Arial"/>
              <a:cs typeface="Arial"/>
            </a:endParaRPr>
          </a:p>
        </p:txBody>
      </p:sp>
      <p:sp>
        <p:nvSpPr>
          <p:cNvPr id="9242" name="Rectangle 26"/>
          <p:cNvSpPr>
            <a:spLocks noChangeArrowheads="1"/>
          </p:cNvSpPr>
          <p:nvPr/>
        </p:nvSpPr>
        <p:spPr bwMode="auto">
          <a:xfrm>
            <a:off x="2093913" y="5731934"/>
            <a:ext cx="668177"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product</a:t>
            </a:r>
            <a:endParaRPr lang="en-US" sz="1400">
              <a:latin typeface="Arial"/>
              <a:cs typeface="Arial"/>
            </a:endParaRPr>
          </a:p>
        </p:txBody>
      </p:sp>
      <p:sp>
        <p:nvSpPr>
          <p:cNvPr id="9243" name="Rectangle 27"/>
          <p:cNvSpPr>
            <a:spLocks noChangeArrowheads="1"/>
          </p:cNvSpPr>
          <p:nvPr/>
        </p:nvSpPr>
        <p:spPr bwMode="auto">
          <a:xfrm>
            <a:off x="3654426" y="5300134"/>
            <a:ext cx="1400175" cy="715962"/>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9244" name="Rectangle 28"/>
          <p:cNvSpPr>
            <a:spLocks noChangeArrowheads="1"/>
          </p:cNvSpPr>
          <p:nvPr/>
        </p:nvSpPr>
        <p:spPr bwMode="auto">
          <a:xfrm>
            <a:off x="3683001" y="5323946"/>
            <a:ext cx="1267362"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Size, resource,</a:t>
            </a:r>
            <a:endParaRPr lang="en-US" sz="1400">
              <a:latin typeface="Arial"/>
              <a:cs typeface="Arial"/>
            </a:endParaRPr>
          </a:p>
        </p:txBody>
      </p:sp>
      <p:sp>
        <p:nvSpPr>
          <p:cNvPr id="9245" name="Rectangle 29"/>
          <p:cNvSpPr>
            <a:spLocks noChangeArrowheads="1"/>
          </p:cNvSpPr>
          <p:nvPr/>
        </p:nvSpPr>
        <p:spPr bwMode="auto">
          <a:xfrm>
            <a:off x="3943351" y="5552546"/>
            <a:ext cx="782265"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schedule</a:t>
            </a:r>
            <a:endParaRPr lang="en-US" sz="1400">
              <a:latin typeface="Arial"/>
              <a:cs typeface="Arial"/>
            </a:endParaRPr>
          </a:p>
        </p:txBody>
      </p:sp>
      <p:sp>
        <p:nvSpPr>
          <p:cNvPr id="9246" name="Rectangle 30"/>
          <p:cNvSpPr>
            <a:spLocks noChangeArrowheads="1"/>
          </p:cNvSpPr>
          <p:nvPr/>
        </p:nvSpPr>
        <p:spPr bwMode="auto">
          <a:xfrm>
            <a:off x="4159251" y="5781146"/>
            <a:ext cx="371897"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data</a:t>
            </a:r>
            <a:endParaRPr lang="en-US" sz="1400">
              <a:latin typeface="Arial"/>
              <a:cs typeface="Arial"/>
            </a:endParaRPr>
          </a:p>
        </p:txBody>
      </p:sp>
      <p:sp>
        <p:nvSpPr>
          <p:cNvPr id="9247" name="Rectangle 31"/>
          <p:cNvSpPr>
            <a:spLocks noChangeArrowheads="1"/>
          </p:cNvSpPr>
          <p:nvPr/>
        </p:nvSpPr>
        <p:spPr bwMode="auto">
          <a:xfrm>
            <a:off x="5667376" y="5352521"/>
            <a:ext cx="1154112" cy="663575"/>
          </a:xfrm>
          <a:prstGeom prst="rect">
            <a:avLst/>
          </a:prstGeom>
          <a:noFill/>
          <a:ln w="25400" cap="rnd">
            <a:solidFill>
              <a:srgbClr val="87ABB9"/>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9248" name="Rectangle 32"/>
          <p:cNvSpPr>
            <a:spLocks noChangeArrowheads="1"/>
          </p:cNvSpPr>
          <p:nvPr/>
        </p:nvSpPr>
        <p:spPr bwMode="auto">
          <a:xfrm>
            <a:off x="5873751" y="5462059"/>
            <a:ext cx="698684"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Process</a:t>
            </a:r>
            <a:endParaRPr lang="en-US" sz="1400">
              <a:latin typeface="Arial"/>
              <a:cs typeface="Arial"/>
            </a:endParaRPr>
          </a:p>
        </p:txBody>
      </p:sp>
      <p:sp>
        <p:nvSpPr>
          <p:cNvPr id="9249" name="Rectangle 33"/>
          <p:cNvSpPr>
            <a:spLocks noChangeArrowheads="1"/>
          </p:cNvSpPr>
          <p:nvPr/>
        </p:nvSpPr>
        <p:spPr bwMode="auto">
          <a:xfrm>
            <a:off x="5868988" y="5690659"/>
            <a:ext cx="708678"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analysis</a:t>
            </a:r>
            <a:endParaRPr lang="en-US" sz="1400">
              <a:latin typeface="Arial"/>
              <a:cs typeface="Arial"/>
            </a:endParaRPr>
          </a:p>
        </p:txBody>
      </p:sp>
      <p:sp>
        <p:nvSpPr>
          <p:cNvPr id="9250" name="Oval 34"/>
          <p:cNvSpPr>
            <a:spLocks noChangeArrowheads="1"/>
          </p:cNvSpPr>
          <p:nvPr/>
        </p:nvSpPr>
        <p:spPr bwMode="auto">
          <a:xfrm>
            <a:off x="3632201" y="4550834"/>
            <a:ext cx="1331912" cy="636587"/>
          </a:xfrm>
          <a:prstGeom prst="ellipse">
            <a:avLst/>
          </a:prstGeom>
          <a:noFill/>
          <a:ln w="25400" cap="rnd">
            <a:solidFill>
              <a:srgbClr val="CC99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9251" name="Rectangle 35"/>
          <p:cNvSpPr>
            <a:spLocks noChangeArrowheads="1"/>
          </p:cNvSpPr>
          <p:nvPr/>
        </p:nvSpPr>
        <p:spPr bwMode="auto">
          <a:xfrm>
            <a:off x="3838576" y="4649259"/>
            <a:ext cx="918107"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Resources</a:t>
            </a:r>
            <a:endParaRPr lang="en-US" sz="1400">
              <a:latin typeface="Arial"/>
              <a:cs typeface="Arial"/>
            </a:endParaRPr>
          </a:p>
        </p:txBody>
      </p:sp>
      <p:sp>
        <p:nvSpPr>
          <p:cNvPr id="9252" name="Rectangle 36"/>
          <p:cNvSpPr>
            <a:spLocks noChangeArrowheads="1"/>
          </p:cNvSpPr>
          <p:nvPr/>
        </p:nvSpPr>
        <p:spPr bwMode="auto">
          <a:xfrm>
            <a:off x="3897313" y="4877859"/>
            <a:ext cx="758559"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available</a:t>
            </a:r>
            <a:endParaRPr lang="en-US" sz="1400">
              <a:latin typeface="Arial"/>
              <a:cs typeface="Arial"/>
            </a:endParaRPr>
          </a:p>
        </p:txBody>
      </p:sp>
      <p:sp>
        <p:nvSpPr>
          <p:cNvPr id="9253" name="Oval 37"/>
          <p:cNvSpPr>
            <a:spLocks noChangeArrowheads="1"/>
          </p:cNvSpPr>
          <p:nvPr/>
        </p:nvSpPr>
        <p:spPr bwMode="auto">
          <a:xfrm>
            <a:off x="3640138" y="2861734"/>
            <a:ext cx="1316038" cy="730250"/>
          </a:xfrm>
          <a:prstGeom prst="ellipse">
            <a:avLst/>
          </a:prstGeom>
          <a:noFill/>
          <a:ln w="25400" cap="rnd">
            <a:solidFill>
              <a:srgbClr val="CC99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9254" name="Rectangle 38"/>
          <p:cNvSpPr>
            <a:spLocks noChangeArrowheads="1"/>
          </p:cNvSpPr>
          <p:nvPr/>
        </p:nvSpPr>
        <p:spPr bwMode="auto">
          <a:xfrm>
            <a:off x="4108451" y="2960159"/>
            <a:ext cx="359248"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Size</a:t>
            </a:r>
            <a:endParaRPr lang="en-US" sz="1400">
              <a:latin typeface="Arial"/>
              <a:cs typeface="Arial"/>
            </a:endParaRPr>
          </a:p>
        </p:txBody>
      </p:sp>
      <p:sp>
        <p:nvSpPr>
          <p:cNvPr id="9255" name="Rectangle 39"/>
          <p:cNvSpPr>
            <a:spLocks noChangeArrowheads="1"/>
          </p:cNvSpPr>
          <p:nvPr/>
        </p:nvSpPr>
        <p:spPr bwMode="auto">
          <a:xfrm>
            <a:off x="3887788" y="3188759"/>
            <a:ext cx="782265"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database</a:t>
            </a:r>
            <a:endParaRPr lang="en-US" sz="1400">
              <a:latin typeface="Arial"/>
              <a:cs typeface="Arial"/>
            </a:endParaRPr>
          </a:p>
        </p:txBody>
      </p:sp>
      <p:sp>
        <p:nvSpPr>
          <p:cNvPr id="9256" name="Freeform 40"/>
          <p:cNvSpPr>
            <a:spLocks noEditPoints="1"/>
          </p:cNvSpPr>
          <p:nvPr/>
        </p:nvSpPr>
        <p:spPr bwMode="auto">
          <a:xfrm>
            <a:off x="1300163" y="1474259"/>
            <a:ext cx="331788" cy="76200"/>
          </a:xfrm>
          <a:custGeom>
            <a:avLst/>
            <a:gdLst>
              <a:gd name="T0" fmla="*/ 0 w 209"/>
              <a:gd name="T1" fmla="*/ 2147483647 h 48"/>
              <a:gd name="T2" fmla="*/ 2147483647 w 209"/>
              <a:gd name="T3" fmla="*/ 2147483647 h 48"/>
              <a:gd name="T4" fmla="*/ 2147483647 w 209"/>
              <a:gd name="T5" fmla="*/ 2147483647 h 48"/>
              <a:gd name="T6" fmla="*/ 0 w 209"/>
              <a:gd name="T7" fmla="*/ 2147483647 h 48"/>
              <a:gd name="T8" fmla="*/ 0 w 209"/>
              <a:gd name="T9" fmla="*/ 2147483647 h 48"/>
              <a:gd name="T10" fmla="*/ 2147483647 w 209"/>
              <a:gd name="T11" fmla="*/ 2147483647 h 48"/>
              <a:gd name="T12" fmla="*/ 2147483647 w 209"/>
              <a:gd name="T13" fmla="*/ 0 h 48"/>
              <a:gd name="T14" fmla="*/ 2147483647 w 209"/>
              <a:gd name="T15" fmla="*/ 2147483647 h 48"/>
              <a:gd name="T16" fmla="*/ 2147483647 w 209"/>
              <a:gd name="T17" fmla="*/ 2147483647 h 48"/>
              <a:gd name="T18" fmla="*/ 2147483647 w 209"/>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9"/>
              <a:gd name="T31" fmla="*/ 0 h 48"/>
              <a:gd name="T32" fmla="*/ 209 w 209"/>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9" h="48">
                <a:moveTo>
                  <a:pt x="0" y="20"/>
                </a:moveTo>
                <a:lnTo>
                  <a:pt x="161" y="20"/>
                </a:lnTo>
                <a:lnTo>
                  <a:pt x="161" y="28"/>
                </a:lnTo>
                <a:lnTo>
                  <a:pt x="0" y="28"/>
                </a:lnTo>
                <a:lnTo>
                  <a:pt x="0" y="20"/>
                </a:lnTo>
                <a:close/>
                <a:moveTo>
                  <a:pt x="161" y="24"/>
                </a:moveTo>
                <a:lnTo>
                  <a:pt x="129" y="0"/>
                </a:lnTo>
                <a:lnTo>
                  <a:pt x="209" y="24"/>
                </a:lnTo>
                <a:lnTo>
                  <a:pt x="129" y="48"/>
                </a:lnTo>
                <a:lnTo>
                  <a:pt x="161"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57" name="Freeform 41"/>
          <p:cNvSpPr>
            <a:spLocks noEditPoints="1"/>
          </p:cNvSpPr>
          <p:nvPr/>
        </p:nvSpPr>
        <p:spPr bwMode="auto">
          <a:xfrm>
            <a:off x="2452688" y="1871134"/>
            <a:ext cx="76200" cy="161925"/>
          </a:xfrm>
          <a:custGeom>
            <a:avLst/>
            <a:gdLst>
              <a:gd name="T0" fmla="*/ 2147483647 w 48"/>
              <a:gd name="T1" fmla="*/ 0 h 102"/>
              <a:gd name="T2" fmla="*/ 2147483647 w 48"/>
              <a:gd name="T3" fmla="*/ 2147483647 h 102"/>
              <a:gd name="T4" fmla="*/ 2147483647 w 48"/>
              <a:gd name="T5" fmla="*/ 2147483647 h 102"/>
              <a:gd name="T6" fmla="*/ 2147483647 w 48"/>
              <a:gd name="T7" fmla="*/ 0 h 102"/>
              <a:gd name="T8" fmla="*/ 2147483647 w 48"/>
              <a:gd name="T9" fmla="*/ 0 h 102"/>
              <a:gd name="T10" fmla="*/ 2147483647 w 48"/>
              <a:gd name="T11" fmla="*/ 2147483647 h 102"/>
              <a:gd name="T12" fmla="*/ 2147483647 w 48"/>
              <a:gd name="T13" fmla="*/ 2147483647 h 102"/>
              <a:gd name="T14" fmla="*/ 2147483647 w 48"/>
              <a:gd name="T15" fmla="*/ 2147483647 h 102"/>
              <a:gd name="T16" fmla="*/ 0 w 48"/>
              <a:gd name="T17" fmla="*/ 2147483647 h 102"/>
              <a:gd name="T18" fmla="*/ 2147483647 w 48"/>
              <a:gd name="T19" fmla="*/ 2147483647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02"/>
              <a:gd name="T32" fmla="*/ 48 w 48"/>
              <a:gd name="T33" fmla="*/ 102 h 1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02">
                <a:moveTo>
                  <a:pt x="28" y="0"/>
                </a:moveTo>
                <a:lnTo>
                  <a:pt x="28" y="54"/>
                </a:lnTo>
                <a:lnTo>
                  <a:pt x="20" y="54"/>
                </a:lnTo>
                <a:lnTo>
                  <a:pt x="20" y="0"/>
                </a:lnTo>
                <a:lnTo>
                  <a:pt x="28" y="0"/>
                </a:lnTo>
                <a:close/>
                <a:moveTo>
                  <a:pt x="24" y="54"/>
                </a:moveTo>
                <a:lnTo>
                  <a:pt x="48" y="22"/>
                </a:lnTo>
                <a:lnTo>
                  <a:pt x="24" y="102"/>
                </a:lnTo>
                <a:lnTo>
                  <a:pt x="0" y="22"/>
                </a:lnTo>
                <a:lnTo>
                  <a:pt x="24" y="5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58" name="Freeform 42"/>
          <p:cNvSpPr>
            <a:spLocks noEditPoints="1"/>
          </p:cNvSpPr>
          <p:nvPr/>
        </p:nvSpPr>
        <p:spPr bwMode="auto">
          <a:xfrm>
            <a:off x="3252788" y="5627159"/>
            <a:ext cx="385763" cy="76200"/>
          </a:xfrm>
          <a:custGeom>
            <a:avLst/>
            <a:gdLst>
              <a:gd name="T0" fmla="*/ 0 w 243"/>
              <a:gd name="T1" fmla="*/ 2147483647 h 48"/>
              <a:gd name="T2" fmla="*/ 2147483647 w 243"/>
              <a:gd name="T3" fmla="*/ 2147483647 h 48"/>
              <a:gd name="T4" fmla="*/ 2147483647 w 243"/>
              <a:gd name="T5" fmla="*/ 2147483647 h 48"/>
              <a:gd name="T6" fmla="*/ 0 w 243"/>
              <a:gd name="T7" fmla="*/ 2147483647 h 48"/>
              <a:gd name="T8" fmla="*/ 0 w 243"/>
              <a:gd name="T9" fmla="*/ 2147483647 h 48"/>
              <a:gd name="T10" fmla="*/ 2147483647 w 243"/>
              <a:gd name="T11" fmla="*/ 2147483647 h 48"/>
              <a:gd name="T12" fmla="*/ 2147483647 w 243"/>
              <a:gd name="T13" fmla="*/ 0 h 48"/>
              <a:gd name="T14" fmla="*/ 2147483647 w 243"/>
              <a:gd name="T15" fmla="*/ 2147483647 h 48"/>
              <a:gd name="T16" fmla="*/ 2147483647 w 243"/>
              <a:gd name="T17" fmla="*/ 2147483647 h 48"/>
              <a:gd name="T18" fmla="*/ 2147483647 w 243"/>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
              <a:gd name="T31" fmla="*/ 0 h 48"/>
              <a:gd name="T32" fmla="*/ 243 w 243"/>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 h="48">
                <a:moveTo>
                  <a:pt x="0" y="20"/>
                </a:moveTo>
                <a:lnTo>
                  <a:pt x="195" y="20"/>
                </a:lnTo>
                <a:lnTo>
                  <a:pt x="195" y="28"/>
                </a:lnTo>
                <a:lnTo>
                  <a:pt x="0" y="28"/>
                </a:lnTo>
                <a:lnTo>
                  <a:pt x="0" y="20"/>
                </a:lnTo>
                <a:close/>
                <a:moveTo>
                  <a:pt x="195" y="24"/>
                </a:moveTo>
                <a:lnTo>
                  <a:pt x="163" y="0"/>
                </a:lnTo>
                <a:lnTo>
                  <a:pt x="243" y="24"/>
                </a:lnTo>
                <a:lnTo>
                  <a:pt x="163" y="48"/>
                </a:lnTo>
                <a:lnTo>
                  <a:pt x="195"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59" name="Freeform 43"/>
          <p:cNvSpPr>
            <a:spLocks noEditPoints="1"/>
          </p:cNvSpPr>
          <p:nvPr/>
        </p:nvSpPr>
        <p:spPr bwMode="auto">
          <a:xfrm>
            <a:off x="5072063" y="5627159"/>
            <a:ext cx="579438" cy="76200"/>
          </a:xfrm>
          <a:custGeom>
            <a:avLst/>
            <a:gdLst>
              <a:gd name="T0" fmla="*/ 0 w 365"/>
              <a:gd name="T1" fmla="*/ 2147483647 h 48"/>
              <a:gd name="T2" fmla="*/ 2147483647 w 365"/>
              <a:gd name="T3" fmla="*/ 2147483647 h 48"/>
              <a:gd name="T4" fmla="*/ 2147483647 w 365"/>
              <a:gd name="T5" fmla="*/ 2147483647 h 48"/>
              <a:gd name="T6" fmla="*/ 0 w 365"/>
              <a:gd name="T7" fmla="*/ 2147483647 h 48"/>
              <a:gd name="T8" fmla="*/ 0 w 365"/>
              <a:gd name="T9" fmla="*/ 2147483647 h 48"/>
              <a:gd name="T10" fmla="*/ 2147483647 w 365"/>
              <a:gd name="T11" fmla="*/ 2147483647 h 48"/>
              <a:gd name="T12" fmla="*/ 2147483647 w 365"/>
              <a:gd name="T13" fmla="*/ 0 h 48"/>
              <a:gd name="T14" fmla="*/ 2147483647 w 365"/>
              <a:gd name="T15" fmla="*/ 2147483647 h 48"/>
              <a:gd name="T16" fmla="*/ 2147483647 w 365"/>
              <a:gd name="T17" fmla="*/ 2147483647 h 48"/>
              <a:gd name="T18" fmla="*/ 2147483647 w 365"/>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5"/>
              <a:gd name="T31" fmla="*/ 0 h 48"/>
              <a:gd name="T32" fmla="*/ 365 w 365"/>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5" h="48">
                <a:moveTo>
                  <a:pt x="0" y="20"/>
                </a:moveTo>
                <a:lnTo>
                  <a:pt x="317" y="20"/>
                </a:lnTo>
                <a:lnTo>
                  <a:pt x="317" y="28"/>
                </a:lnTo>
                <a:lnTo>
                  <a:pt x="0" y="28"/>
                </a:lnTo>
                <a:lnTo>
                  <a:pt x="0" y="20"/>
                </a:lnTo>
                <a:close/>
                <a:moveTo>
                  <a:pt x="317" y="24"/>
                </a:moveTo>
                <a:lnTo>
                  <a:pt x="285" y="0"/>
                </a:lnTo>
                <a:lnTo>
                  <a:pt x="365" y="24"/>
                </a:lnTo>
                <a:lnTo>
                  <a:pt x="285" y="48"/>
                </a:lnTo>
                <a:lnTo>
                  <a:pt x="317"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60" name="Line 44"/>
          <p:cNvSpPr>
            <a:spLocks noChangeShapeType="1"/>
          </p:cNvSpPr>
          <p:nvPr/>
        </p:nvSpPr>
        <p:spPr bwMode="auto">
          <a:xfrm flipV="1">
            <a:off x="6248401" y="3279246"/>
            <a:ext cx="1587" cy="2054225"/>
          </a:xfrm>
          <a:prstGeom prst="line">
            <a:avLst/>
          </a:prstGeom>
          <a:noFill/>
          <a:ln w="12700">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sz="1400">
              <a:latin typeface="Arial"/>
              <a:cs typeface="Arial"/>
            </a:endParaRPr>
          </a:p>
        </p:txBody>
      </p:sp>
      <p:sp>
        <p:nvSpPr>
          <p:cNvPr id="9261" name="Freeform 45"/>
          <p:cNvSpPr>
            <a:spLocks noEditPoints="1"/>
          </p:cNvSpPr>
          <p:nvPr/>
        </p:nvSpPr>
        <p:spPr bwMode="auto">
          <a:xfrm>
            <a:off x="4994276" y="3228446"/>
            <a:ext cx="1252537" cy="76200"/>
          </a:xfrm>
          <a:custGeom>
            <a:avLst/>
            <a:gdLst>
              <a:gd name="T0" fmla="*/ 2147483647 w 789"/>
              <a:gd name="T1" fmla="*/ 2147483647 h 48"/>
              <a:gd name="T2" fmla="*/ 2147483647 w 789"/>
              <a:gd name="T3" fmla="*/ 2147483647 h 48"/>
              <a:gd name="T4" fmla="*/ 2147483647 w 789"/>
              <a:gd name="T5" fmla="*/ 2147483647 h 48"/>
              <a:gd name="T6" fmla="*/ 2147483647 w 789"/>
              <a:gd name="T7" fmla="*/ 2147483647 h 48"/>
              <a:gd name="T8" fmla="*/ 2147483647 w 789"/>
              <a:gd name="T9" fmla="*/ 2147483647 h 48"/>
              <a:gd name="T10" fmla="*/ 2147483647 w 789"/>
              <a:gd name="T11" fmla="*/ 2147483647 h 48"/>
              <a:gd name="T12" fmla="*/ 2147483647 w 789"/>
              <a:gd name="T13" fmla="*/ 2147483647 h 48"/>
              <a:gd name="T14" fmla="*/ 0 w 789"/>
              <a:gd name="T15" fmla="*/ 2147483647 h 48"/>
              <a:gd name="T16" fmla="*/ 2147483647 w 789"/>
              <a:gd name="T17" fmla="*/ 0 h 48"/>
              <a:gd name="T18" fmla="*/ 2147483647 w 789"/>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89"/>
              <a:gd name="T31" fmla="*/ 0 h 48"/>
              <a:gd name="T32" fmla="*/ 789 w 789"/>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89" h="48">
                <a:moveTo>
                  <a:pt x="789" y="28"/>
                </a:moveTo>
                <a:lnTo>
                  <a:pt x="48" y="28"/>
                </a:lnTo>
                <a:lnTo>
                  <a:pt x="48" y="20"/>
                </a:lnTo>
                <a:lnTo>
                  <a:pt x="789" y="20"/>
                </a:lnTo>
                <a:lnTo>
                  <a:pt x="789"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62" name="Freeform 46"/>
          <p:cNvSpPr>
            <a:spLocks noEditPoints="1"/>
          </p:cNvSpPr>
          <p:nvPr/>
        </p:nvSpPr>
        <p:spPr bwMode="auto">
          <a:xfrm>
            <a:off x="4994276" y="4076171"/>
            <a:ext cx="1252537" cy="76200"/>
          </a:xfrm>
          <a:custGeom>
            <a:avLst/>
            <a:gdLst>
              <a:gd name="T0" fmla="*/ 2147483647 w 789"/>
              <a:gd name="T1" fmla="*/ 2147483647 h 48"/>
              <a:gd name="T2" fmla="*/ 2147483647 w 789"/>
              <a:gd name="T3" fmla="*/ 2147483647 h 48"/>
              <a:gd name="T4" fmla="*/ 2147483647 w 789"/>
              <a:gd name="T5" fmla="*/ 2147483647 h 48"/>
              <a:gd name="T6" fmla="*/ 2147483647 w 789"/>
              <a:gd name="T7" fmla="*/ 2147483647 h 48"/>
              <a:gd name="T8" fmla="*/ 2147483647 w 789"/>
              <a:gd name="T9" fmla="*/ 2147483647 h 48"/>
              <a:gd name="T10" fmla="*/ 2147483647 w 789"/>
              <a:gd name="T11" fmla="*/ 2147483647 h 48"/>
              <a:gd name="T12" fmla="*/ 2147483647 w 789"/>
              <a:gd name="T13" fmla="*/ 2147483647 h 48"/>
              <a:gd name="T14" fmla="*/ 0 w 789"/>
              <a:gd name="T15" fmla="*/ 2147483647 h 48"/>
              <a:gd name="T16" fmla="*/ 2147483647 w 789"/>
              <a:gd name="T17" fmla="*/ 0 h 48"/>
              <a:gd name="T18" fmla="*/ 2147483647 w 789"/>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89"/>
              <a:gd name="T31" fmla="*/ 0 h 48"/>
              <a:gd name="T32" fmla="*/ 789 w 789"/>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89" h="48">
                <a:moveTo>
                  <a:pt x="789" y="28"/>
                </a:moveTo>
                <a:lnTo>
                  <a:pt x="48" y="28"/>
                </a:lnTo>
                <a:lnTo>
                  <a:pt x="48" y="20"/>
                </a:lnTo>
                <a:lnTo>
                  <a:pt x="789" y="20"/>
                </a:lnTo>
                <a:lnTo>
                  <a:pt x="789"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63" name="Freeform 47"/>
          <p:cNvSpPr>
            <a:spLocks noEditPoints="1"/>
          </p:cNvSpPr>
          <p:nvPr/>
        </p:nvSpPr>
        <p:spPr bwMode="auto">
          <a:xfrm>
            <a:off x="3255963" y="3207809"/>
            <a:ext cx="385763" cy="76200"/>
          </a:xfrm>
          <a:custGeom>
            <a:avLst/>
            <a:gdLst>
              <a:gd name="T0" fmla="*/ 2147483647 w 243"/>
              <a:gd name="T1" fmla="*/ 2147483647 h 48"/>
              <a:gd name="T2" fmla="*/ 2147483647 w 243"/>
              <a:gd name="T3" fmla="*/ 2147483647 h 48"/>
              <a:gd name="T4" fmla="*/ 2147483647 w 243"/>
              <a:gd name="T5" fmla="*/ 2147483647 h 48"/>
              <a:gd name="T6" fmla="*/ 2147483647 w 243"/>
              <a:gd name="T7" fmla="*/ 2147483647 h 48"/>
              <a:gd name="T8" fmla="*/ 2147483647 w 243"/>
              <a:gd name="T9" fmla="*/ 2147483647 h 48"/>
              <a:gd name="T10" fmla="*/ 2147483647 w 243"/>
              <a:gd name="T11" fmla="*/ 2147483647 h 48"/>
              <a:gd name="T12" fmla="*/ 2147483647 w 243"/>
              <a:gd name="T13" fmla="*/ 2147483647 h 48"/>
              <a:gd name="T14" fmla="*/ 0 w 243"/>
              <a:gd name="T15" fmla="*/ 2147483647 h 48"/>
              <a:gd name="T16" fmla="*/ 2147483647 w 243"/>
              <a:gd name="T17" fmla="*/ 0 h 48"/>
              <a:gd name="T18" fmla="*/ 2147483647 w 243"/>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
              <a:gd name="T31" fmla="*/ 0 h 48"/>
              <a:gd name="T32" fmla="*/ 243 w 243"/>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 h="48">
                <a:moveTo>
                  <a:pt x="243" y="28"/>
                </a:moveTo>
                <a:lnTo>
                  <a:pt x="48" y="28"/>
                </a:lnTo>
                <a:lnTo>
                  <a:pt x="48" y="20"/>
                </a:lnTo>
                <a:lnTo>
                  <a:pt x="243" y="20"/>
                </a:lnTo>
                <a:lnTo>
                  <a:pt x="243"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64" name="Freeform 48"/>
          <p:cNvSpPr>
            <a:spLocks noEditPoints="1"/>
          </p:cNvSpPr>
          <p:nvPr/>
        </p:nvSpPr>
        <p:spPr bwMode="auto">
          <a:xfrm>
            <a:off x="3255963" y="4823884"/>
            <a:ext cx="368300" cy="76200"/>
          </a:xfrm>
          <a:custGeom>
            <a:avLst/>
            <a:gdLst>
              <a:gd name="T0" fmla="*/ 2147483647 w 232"/>
              <a:gd name="T1" fmla="*/ 2147483647 h 48"/>
              <a:gd name="T2" fmla="*/ 2147483647 w 232"/>
              <a:gd name="T3" fmla="*/ 2147483647 h 48"/>
              <a:gd name="T4" fmla="*/ 2147483647 w 232"/>
              <a:gd name="T5" fmla="*/ 2147483647 h 48"/>
              <a:gd name="T6" fmla="*/ 2147483647 w 232"/>
              <a:gd name="T7" fmla="*/ 2147483647 h 48"/>
              <a:gd name="T8" fmla="*/ 2147483647 w 232"/>
              <a:gd name="T9" fmla="*/ 2147483647 h 48"/>
              <a:gd name="T10" fmla="*/ 2147483647 w 232"/>
              <a:gd name="T11" fmla="*/ 2147483647 h 48"/>
              <a:gd name="T12" fmla="*/ 2147483647 w 232"/>
              <a:gd name="T13" fmla="*/ 2147483647 h 48"/>
              <a:gd name="T14" fmla="*/ 0 w 232"/>
              <a:gd name="T15" fmla="*/ 2147483647 h 48"/>
              <a:gd name="T16" fmla="*/ 2147483647 w 232"/>
              <a:gd name="T17" fmla="*/ 0 h 48"/>
              <a:gd name="T18" fmla="*/ 2147483647 w 232"/>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2"/>
              <a:gd name="T31" fmla="*/ 0 h 48"/>
              <a:gd name="T32" fmla="*/ 232 w 232"/>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2" h="48">
                <a:moveTo>
                  <a:pt x="232" y="28"/>
                </a:moveTo>
                <a:lnTo>
                  <a:pt x="48" y="28"/>
                </a:lnTo>
                <a:lnTo>
                  <a:pt x="48" y="20"/>
                </a:lnTo>
                <a:lnTo>
                  <a:pt x="232" y="20"/>
                </a:lnTo>
                <a:lnTo>
                  <a:pt x="232"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65" name="Freeform 49"/>
          <p:cNvSpPr>
            <a:spLocks noEditPoints="1"/>
          </p:cNvSpPr>
          <p:nvPr/>
        </p:nvSpPr>
        <p:spPr bwMode="auto">
          <a:xfrm>
            <a:off x="2452688" y="2874434"/>
            <a:ext cx="76200" cy="165100"/>
          </a:xfrm>
          <a:custGeom>
            <a:avLst/>
            <a:gdLst>
              <a:gd name="T0" fmla="*/ 2147483647 w 48"/>
              <a:gd name="T1" fmla="*/ 0 h 104"/>
              <a:gd name="T2" fmla="*/ 2147483647 w 48"/>
              <a:gd name="T3" fmla="*/ 2147483647 h 104"/>
              <a:gd name="T4" fmla="*/ 2147483647 w 48"/>
              <a:gd name="T5" fmla="*/ 2147483647 h 104"/>
              <a:gd name="T6" fmla="*/ 2147483647 w 48"/>
              <a:gd name="T7" fmla="*/ 0 h 104"/>
              <a:gd name="T8" fmla="*/ 2147483647 w 48"/>
              <a:gd name="T9" fmla="*/ 0 h 104"/>
              <a:gd name="T10" fmla="*/ 2147483647 w 48"/>
              <a:gd name="T11" fmla="*/ 2147483647 h 104"/>
              <a:gd name="T12" fmla="*/ 2147483647 w 48"/>
              <a:gd name="T13" fmla="*/ 2147483647 h 104"/>
              <a:gd name="T14" fmla="*/ 2147483647 w 48"/>
              <a:gd name="T15" fmla="*/ 2147483647 h 104"/>
              <a:gd name="T16" fmla="*/ 0 w 48"/>
              <a:gd name="T17" fmla="*/ 2147483647 h 104"/>
              <a:gd name="T18" fmla="*/ 2147483647 w 48"/>
              <a:gd name="T19" fmla="*/ 2147483647 h 1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04"/>
              <a:gd name="T32" fmla="*/ 48 w 48"/>
              <a:gd name="T33" fmla="*/ 104 h 1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04">
                <a:moveTo>
                  <a:pt x="28" y="0"/>
                </a:moveTo>
                <a:lnTo>
                  <a:pt x="28" y="56"/>
                </a:lnTo>
                <a:lnTo>
                  <a:pt x="20" y="56"/>
                </a:lnTo>
                <a:lnTo>
                  <a:pt x="20" y="0"/>
                </a:lnTo>
                <a:lnTo>
                  <a:pt x="28" y="0"/>
                </a:lnTo>
                <a:close/>
                <a:moveTo>
                  <a:pt x="24" y="56"/>
                </a:moveTo>
                <a:lnTo>
                  <a:pt x="48" y="24"/>
                </a:lnTo>
                <a:lnTo>
                  <a:pt x="24" y="104"/>
                </a:lnTo>
                <a:lnTo>
                  <a:pt x="0" y="24"/>
                </a:lnTo>
                <a:lnTo>
                  <a:pt x="24" y="56"/>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66" name="Freeform 50"/>
          <p:cNvSpPr>
            <a:spLocks noEditPoints="1"/>
          </p:cNvSpPr>
          <p:nvPr/>
        </p:nvSpPr>
        <p:spPr bwMode="auto">
          <a:xfrm>
            <a:off x="2452688" y="3652309"/>
            <a:ext cx="76200" cy="144462"/>
          </a:xfrm>
          <a:custGeom>
            <a:avLst/>
            <a:gdLst>
              <a:gd name="T0" fmla="*/ 2147483647 w 48"/>
              <a:gd name="T1" fmla="*/ 0 h 91"/>
              <a:gd name="T2" fmla="*/ 2147483647 w 48"/>
              <a:gd name="T3" fmla="*/ 2147483647 h 91"/>
              <a:gd name="T4" fmla="*/ 2147483647 w 48"/>
              <a:gd name="T5" fmla="*/ 2147483647 h 91"/>
              <a:gd name="T6" fmla="*/ 2147483647 w 48"/>
              <a:gd name="T7" fmla="*/ 0 h 91"/>
              <a:gd name="T8" fmla="*/ 2147483647 w 48"/>
              <a:gd name="T9" fmla="*/ 0 h 91"/>
              <a:gd name="T10" fmla="*/ 2147483647 w 48"/>
              <a:gd name="T11" fmla="*/ 2147483647 h 91"/>
              <a:gd name="T12" fmla="*/ 2147483647 w 48"/>
              <a:gd name="T13" fmla="*/ 2147483647 h 91"/>
              <a:gd name="T14" fmla="*/ 2147483647 w 48"/>
              <a:gd name="T15" fmla="*/ 2147483647 h 91"/>
              <a:gd name="T16" fmla="*/ 0 w 48"/>
              <a:gd name="T17" fmla="*/ 2147483647 h 91"/>
              <a:gd name="T18" fmla="*/ 2147483647 w 48"/>
              <a:gd name="T19" fmla="*/ 2147483647 h 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91"/>
              <a:gd name="T32" fmla="*/ 48 w 48"/>
              <a:gd name="T33" fmla="*/ 91 h 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91">
                <a:moveTo>
                  <a:pt x="28" y="0"/>
                </a:moveTo>
                <a:lnTo>
                  <a:pt x="28" y="43"/>
                </a:lnTo>
                <a:lnTo>
                  <a:pt x="20" y="43"/>
                </a:lnTo>
                <a:lnTo>
                  <a:pt x="20" y="0"/>
                </a:lnTo>
                <a:lnTo>
                  <a:pt x="28" y="0"/>
                </a:lnTo>
                <a:close/>
                <a:moveTo>
                  <a:pt x="24" y="43"/>
                </a:moveTo>
                <a:lnTo>
                  <a:pt x="48" y="11"/>
                </a:lnTo>
                <a:lnTo>
                  <a:pt x="24" y="91"/>
                </a:lnTo>
                <a:lnTo>
                  <a:pt x="0" y="11"/>
                </a:lnTo>
                <a:lnTo>
                  <a:pt x="24" y="43"/>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67" name="Freeform 51"/>
          <p:cNvSpPr>
            <a:spLocks noEditPoints="1"/>
          </p:cNvSpPr>
          <p:nvPr/>
        </p:nvSpPr>
        <p:spPr bwMode="auto">
          <a:xfrm>
            <a:off x="2452688" y="4484159"/>
            <a:ext cx="76200" cy="161925"/>
          </a:xfrm>
          <a:custGeom>
            <a:avLst/>
            <a:gdLst>
              <a:gd name="T0" fmla="*/ 2147483647 w 48"/>
              <a:gd name="T1" fmla="*/ 0 h 102"/>
              <a:gd name="T2" fmla="*/ 2147483647 w 48"/>
              <a:gd name="T3" fmla="*/ 2147483647 h 102"/>
              <a:gd name="T4" fmla="*/ 2147483647 w 48"/>
              <a:gd name="T5" fmla="*/ 2147483647 h 102"/>
              <a:gd name="T6" fmla="*/ 2147483647 w 48"/>
              <a:gd name="T7" fmla="*/ 0 h 102"/>
              <a:gd name="T8" fmla="*/ 2147483647 w 48"/>
              <a:gd name="T9" fmla="*/ 0 h 102"/>
              <a:gd name="T10" fmla="*/ 2147483647 w 48"/>
              <a:gd name="T11" fmla="*/ 2147483647 h 102"/>
              <a:gd name="T12" fmla="*/ 2147483647 w 48"/>
              <a:gd name="T13" fmla="*/ 2147483647 h 102"/>
              <a:gd name="T14" fmla="*/ 2147483647 w 48"/>
              <a:gd name="T15" fmla="*/ 2147483647 h 102"/>
              <a:gd name="T16" fmla="*/ 0 w 48"/>
              <a:gd name="T17" fmla="*/ 2147483647 h 102"/>
              <a:gd name="T18" fmla="*/ 2147483647 w 48"/>
              <a:gd name="T19" fmla="*/ 2147483647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02"/>
              <a:gd name="T32" fmla="*/ 48 w 48"/>
              <a:gd name="T33" fmla="*/ 102 h 1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02">
                <a:moveTo>
                  <a:pt x="28" y="0"/>
                </a:moveTo>
                <a:lnTo>
                  <a:pt x="28" y="54"/>
                </a:lnTo>
                <a:lnTo>
                  <a:pt x="20" y="54"/>
                </a:lnTo>
                <a:lnTo>
                  <a:pt x="20" y="0"/>
                </a:lnTo>
                <a:lnTo>
                  <a:pt x="28" y="0"/>
                </a:lnTo>
                <a:close/>
                <a:moveTo>
                  <a:pt x="24" y="54"/>
                </a:moveTo>
                <a:lnTo>
                  <a:pt x="48" y="22"/>
                </a:lnTo>
                <a:lnTo>
                  <a:pt x="24" y="102"/>
                </a:lnTo>
                <a:lnTo>
                  <a:pt x="0" y="22"/>
                </a:lnTo>
                <a:lnTo>
                  <a:pt x="24" y="5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68" name="Freeform 52"/>
          <p:cNvSpPr>
            <a:spLocks noEditPoints="1"/>
          </p:cNvSpPr>
          <p:nvPr/>
        </p:nvSpPr>
        <p:spPr bwMode="auto">
          <a:xfrm>
            <a:off x="2452688" y="5203296"/>
            <a:ext cx="76200" cy="204788"/>
          </a:xfrm>
          <a:custGeom>
            <a:avLst/>
            <a:gdLst>
              <a:gd name="T0" fmla="*/ 2147483647 w 48"/>
              <a:gd name="T1" fmla="*/ 0 h 129"/>
              <a:gd name="T2" fmla="*/ 2147483647 w 48"/>
              <a:gd name="T3" fmla="*/ 2147483647 h 129"/>
              <a:gd name="T4" fmla="*/ 2147483647 w 48"/>
              <a:gd name="T5" fmla="*/ 2147483647 h 129"/>
              <a:gd name="T6" fmla="*/ 2147483647 w 48"/>
              <a:gd name="T7" fmla="*/ 0 h 129"/>
              <a:gd name="T8" fmla="*/ 2147483647 w 48"/>
              <a:gd name="T9" fmla="*/ 0 h 129"/>
              <a:gd name="T10" fmla="*/ 2147483647 w 48"/>
              <a:gd name="T11" fmla="*/ 2147483647 h 129"/>
              <a:gd name="T12" fmla="*/ 2147483647 w 48"/>
              <a:gd name="T13" fmla="*/ 2147483647 h 129"/>
              <a:gd name="T14" fmla="*/ 2147483647 w 48"/>
              <a:gd name="T15" fmla="*/ 2147483647 h 129"/>
              <a:gd name="T16" fmla="*/ 0 w 48"/>
              <a:gd name="T17" fmla="*/ 2147483647 h 129"/>
              <a:gd name="T18" fmla="*/ 2147483647 w 48"/>
              <a:gd name="T19" fmla="*/ 2147483647 h 1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29"/>
              <a:gd name="T32" fmla="*/ 48 w 48"/>
              <a:gd name="T33" fmla="*/ 129 h 1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29">
                <a:moveTo>
                  <a:pt x="28" y="0"/>
                </a:moveTo>
                <a:lnTo>
                  <a:pt x="28" y="81"/>
                </a:lnTo>
                <a:lnTo>
                  <a:pt x="20" y="81"/>
                </a:lnTo>
                <a:lnTo>
                  <a:pt x="20" y="0"/>
                </a:lnTo>
                <a:lnTo>
                  <a:pt x="28" y="0"/>
                </a:lnTo>
                <a:close/>
                <a:moveTo>
                  <a:pt x="24" y="81"/>
                </a:moveTo>
                <a:lnTo>
                  <a:pt x="48" y="49"/>
                </a:lnTo>
                <a:lnTo>
                  <a:pt x="24" y="129"/>
                </a:lnTo>
                <a:lnTo>
                  <a:pt x="0" y="49"/>
                </a:lnTo>
                <a:lnTo>
                  <a:pt x="24" y="81"/>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69" name="Freeform 53"/>
          <p:cNvSpPr>
            <a:spLocks noEditPoints="1"/>
          </p:cNvSpPr>
          <p:nvPr/>
        </p:nvSpPr>
        <p:spPr bwMode="auto">
          <a:xfrm>
            <a:off x="1228726" y="5647796"/>
            <a:ext cx="420687" cy="76200"/>
          </a:xfrm>
          <a:custGeom>
            <a:avLst/>
            <a:gdLst>
              <a:gd name="T0" fmla="*/ 2147483647 w 265"/>
              <a:gd name="T1" fmla="*/ 2147483647 h 48"/>
              <a:gd name="T2" fmla="*/ 2147483647 w 265"/>
              <a:gd name="T3" fmla="*/ 2147483647 h 48"/>
              <a:gd name="T4" fmla="*/ 2147483647 w 265"/>
              <a:gd name="T5" fmla="*/ 2147483647 h 48"/>
              <a:gd name="T6" fmla="*/ 2147483647 w 265"/>
              <a:gd name="T7" fmla="*/ 2147483647 h 48"/>
              <a:gd name="T8" fmla="*/ 2147483647 w 265"/>
              <a:gd name="T9" fmla="*/ 2147483647 h 48"/>
              <a:gd name="T10" fmla="*/ 2147483647 w 265"/>
              <a:gd name="T11" fmla="*/ 2147483647 h 48"/>
              <a:gd name="T12" fmla="*/ 2147483647 w 265"/>
              <a:gd name="T13" fmla="*/ 2147483647 h 48"/>
              <a:gd name="T14" fmla="*/ 0 w 265"/>
              <a:gd name="T15" fmla="*/ 2147483647 h 48"/>
              <a:gd name="T16" fmla="*/ 2147483647 w 265"/>
              <a:gd name="T17" fmla="*/ 0 h 48"/>
              <a:gd name="T18" fmla="*/ 2147483647 w 265"/>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5"/>
              <a:gd name="T31" fmla="*/ 0 h 48"/>
              <a:gd name="T32" fmla="*/ 265 w 265"/>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5" h="48">
                <a:moveTo>
                  <a:pt x="265" y="28"/>
                </a:moveTo>
                <a:lnTo>
                  <a:pt x="48" y="28"/>
                </a:lnTo>
                <a:lnTo>
                  <a:pt x="48" y="20"/>
                </a:lnTo>
                <a:lnTo>
                  <a:pt x="265" y="20"/>
                </a:lnTo>
                <a:lnTo>
                  <a:pt x="265"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70" name="Freeform 54"/>
          <p:cNvSpPr>
            <a:spLocks noEditPoints="1"/>
          </p:cNvSpPr>
          <p:nvPr/>
        </p:nvSpPr>
        <p:spPr bwMode="auto">
          <a:xfrm>
            <a:off x="4994276" y="4819121"/>
            <a:ext cx="1246187" cy="76200"/>
          </a:xfrm>
          <a:custGeom>
            <a:avLst/>
            <a:gdLst>
              <a:gd name="T0" fmla="*/ 2147483647 w 785"/>
              <a:gd name="T1" fmla="*/ 2147483647 h 48"/>
              <a:gd name="T2" fmla="*/ 2147483647 w 785"/>
              <a:gd name="T3" fmla="*/ 2147483647 h 48"/>
              <a:gd name="T4" fmla="*/ 2147483647 w 785"/>
              <a:gd name="T5" fmla="*/ 2147483647 h 48"/>
              <a:gd name="T6" fmla="*/ 2147483647 w 785"/>
              <a:gd name="T7" fmla="*/ 2147483647 h 48"/>
              <a:gd name="T8" fmla="*/ 2147483647 w 785"/>
              <a:gd name="T9" fmla="*/ 2147483647 h 48"/>
              <a:gd name="T10" fmla="*/ 2147483647 w 785"/>
              <a:gd name="T11" fmla="*/ 2147483647 h 48"/>
              <a:gd name="T12" fmla="*/ 2147483647 w 785"/>
              <a:gd name="T13" fmla="*/ 2147483647 h 48"/>
              <a:gd name="T14" fmla="*/ 0 w 785"/>
              <a:gd name="T15" fmla="*/ 2147483647 h 48"/>
              <a:gd name="T16" fmla="*/ 2147483647 w 785"/>
              <a:gd name="T17" fmla="*/ 0 h 48"/>
              <a:gd name="T18" fmla="*/ 2147483647 w 785"/>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85"/>
              <a:gd name="T31" fmla="*/ 0 h 48"/>
              <a:gd name="T32" fmla="*/ 785 w 785"/>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85" h="48">
                <a:moveTo>
                  <a:pt x="48" y="20"/>
                </a:moveTo>
                <a:lnTo>
                  <a:pt x="785" y="20"/>
                </a:lnTo>
                <a:lnTo>
                  <a:pt x="785" y="28"/>
                </a:lnTo>
                <a:lnTo>
                  <a:pt x="48" y="28"/>
                </a:lnTo>
                <a:lnTo>
                  <a:pt x="48" y="20"/>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71" name="Freeform 55"/>
          <p:cNvSpPr>
            <a:spLocks noEditPoints="1"/>
          </p:cNvSpPr>
          <p:nvPr/>
        </p:nvSpPr>
        <p:spPr bwMode="auto">
          <a:xfrm>
            <a:off x="6848476" y="5627159"/>
            <a:ext cx="454025" cy="76200"/>
          </a:xfrm>
          <a:custGeom>
            <a:avLst/>
            <a:gdLst>
              <a:gd name="T0" fmla="*/ 0 w 286"/>
              <a:gd name="T1" fmla="*/ 2147483647 h 48"/>
              <a:gd name="T2" fmla="*/ 2147483647 w 286"/>
              <a:gd name="T3" fmla="*/ 2147483647 h 48"/>
              <a:gd name="T4" fmla="*/ 2147483647 w 286"/>
              <a:gd name="T5" fmla="*/ 2147483647 h 48"/>
              <a:gd name="T6" fmla="*/ 0 w 286"/>
              <a:gd name="T7" fmla="*/ 2147483647 h 48"/>
              <a:gd name="T8" fmla="*/ 0 w 286"/>
              <a:gd name="T9" fmla="*/ 2147483647 h 48"/>
              <a:gd name="T10" fmla="*/ 2147483647 w 286"/>
              <a:gd name="T11" fmla="*/ 2147483647 h 48"/>
              <a:gd name="T12" fmla="*/ 2147483647 w 286"/>
              <a:gd name="T13" fmla="*/ 0 h 48"/>
              <a:gd name="T14" fmla="*/ 2147483647 w 286"/>
              <a:gd name="T15" fmla="*/ 2147483647 h 48"/>
              <a:gd name="T16" fmla="*/ 2147483647 w 286"/>
              <a:gd name="T17" fmla="*/ 2147483647 h 48"/>
              <a:gd name="T18" fmla="*/ 2147483647 w 286"/>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6"/>
              <a:gd name="T31" fmla="*/ 0 h 48"/>
              <a:gd name="T32" fmla="*/ 286 w 286"/>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6" h="48">
                <a:moveTo>
                  <a:pt x="0" y="20"/>
                </a:moveTo>
                <a:lnTo>
                  <a:pt x="238" y="20"/>
                </a:lnTo>
                <a:lnTo>
                  <a:pt x="238" y="28"/>
                </a:lnTo>
                <a:lnTo>
                  <a:pt x="0" y="28"/>
                </a:lnTo>
                <a:lnTo>
                  <a:pt x="0" y="20"/>
                </a:lnTo>
                <a:close/>
                <a:moveTo>
                  <a:pt x="238" y="24"/>
                </a:moveTo>
                <a:lnTo>
                  <a:pt x="206" y="0"/>
                </a:lnTo>
                <a:lnTo>
                  <a:pt x="286" y="24"/>
                </a:lnTo>
                <a:lnTo>
                  <a:pt x="206" y="48"/>
                </a:lnTo>
                <a:lnTo>
                  <a:pt x="23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72" name="Freeform 56"/>
          <p:cNvSpPr>
            <a:spLocks noEditPoints="1"/>
          </p:cNvSpPr>
          <p:nvPr/>
        </p:nvSpPr>
        <p:spPr bwMode="auto">
          <a:xfrm>
            <a:off x="3241676" y="4072996"/>
            <a:ext cx="355600" cy="76200"/>
          </a:xfrm>
          <a:custGeom>
            <a:avLst/>
            <a:gdLst>
              <a:gd name="T0" fmla="*/ 2147483647 w 224"/>
              <a:gd name="T1" fmla="*/ 2147483647 h 48"/>
              <a:gd name="T2" fmla="*/ 2147483647 w 224"/>
              <a:gd name="T3" fmla="*/ 2147483647 h 48"/>
              <a:gd name="T4" fmla="*/ 2147483647 w 224"/>
              <a:gd name="T5" fmla="*/ 2147483647 h 48"/>
              <a:gd name="T6" fmla="*/ 2147483647 w 224"/>
              <a:gd name="T7" fmla="*/ 2147483647 h 48"/>
              <a:gd name="T8" fmla="*/ 2147483647 w 224"/>
              <a:gd name="T9" fmla="*/ 2147483647 h 48"/>
              <a:gd name="T10" fmla="*/ 2147483647 w 224"/>
              <a:gd name="T11" fmla="*/ 2147483647 h 48"/>
              <a:gd name="T12" fmla="*/ 2147483647 w 224"/>
              <a:gd name="T13" fmla="*/ 2147483647 h 48"/>
              <a:gd name="T14" fmla="*/ 0 w 224"/>
              <a:gd name="T15" fmla="*/ 2147483647 h 48"/>
              <a:gd name="T16" fmla="*/ 2147483647 w 224"/>
              <a:gd name="T17" fmla="*/ 0 h 48"/>
              <a:gd name="T18" fmla="*/ 2147483647 w 224"/>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4"/>
              <a:gd name="T31" fmla="*/ 0 h 48"/>
              <a:gd name="T32" fmla="*/ 224 w 224"/>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4" h="48">
                <a:moveTo>
                  <a:pt x="224" y="28"/>
                </a:moveTo>
                <a:lnTo>
                  <a:pt x="48" y="28"/>
                </a:lnTo>
                <a:lnTo>
                  <a:pt x="48" y="20"/>
                </a:lnTo>
                <a:lnTo>
                  <a:pt x="224" y="20"/>
                </a:lnTo>
                <a:lnTo>
                  <a:pt x="224" y="28"/>
                </a:lnTo>
                <a:close/>
                <a:moveTo>
                  <a:pt x="48" y="24"/>
                </a:moveTo>
                <a:lnTo>
                  <a:pt x="80" y="48"/>
                </a:lnTo>
                <a:lnTo>
                  <a:pt x="0" y="24"/>
                </a:lnTo>
                <a:lnTo>
                  <a:pt x="80" y="0"/>
                </a:lnTo>
                <a:lnTo>
                  <a:pt x="48" y="24"/>
                </a:lnTo>
                <a:close/>
              </a:path>
            </a:pathLst>
          </a:custGeom>
          <a:solidFill>
            <a:srgbClr val="0066FF"/>
          </a:solidFill>
          <a:ln w="1588" cap="flat">
            <a:solidFill>
              <a:srgbClr val="0066FF"/>
            </a:solidFill>
            <a:prstDash val="solid"/>
            <a:bevel/>
            <a:headEnd/>
            <a:tailEnd/>
          </a:ln>
        </p:spPr>
        <p:txBody>
          <a:bodyPr/>
          <a:lstStyle/>
          <a:p>
            <a:endParaRPr lang="en-US" sz="1400">
              <a:latin typeface="Arial"/>
              <a:cs typeface="Arial"/>
            </a:endParaRPr>
          </a:p>
        </p:txBody>
      </p:sp>
      <p:sp>
        <p:nvSpPr>
          <p:cNvPr id="9273" name="Oval 57"/>
          <p:cNvSpPr>
            <a:spLocks noChangeArrowheads="1"/>
          </p:cNvSpPr>
          <p:nvPr/>
        </p:nvSpPr>
        <p:spPr bwMode="auto">
          <a:xfrm>
            <a:off x="3605213" y="3720571"/>
            <a:ext cx="1384300" cy="733425"/>
          </a:xfrm>
          <a:prstGeom prst="ellipse">
            <a:avLst/>
          </a:prstGeom>
          <a:noFill/>
          <a:ln w="25400" cap="rnd">
            <a:solidFill>
              <a:srgbClr val="CC99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sz="1400">
              <a:latin typeface="Arial"/>
              <a:cs typeface="Arial"/>
            </a:endParaRPr>
          </a:p>
        </p:txBody>
      </p:sp>
      <p:sp>
        <p:nvSpPr>
          <p:cNvPr id="9274" name="Rectangle 58"/>
          <p:cNvSpPr>
            <a:spLocks noChangeArrowheads="1"/>
          </p:cNvSpPr>
          <p:nvPr/>
        </p:nvSpPr>
        <p:spPr bwMode="auto">
          <a:xfrm>
            <a:off x="3749676" y="3868209"/>
            <a:ext cx="1037506"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Productivity</a:t>
            </a:r>
            <a:endParaRPr lang="en-US" sz="1400">
              <a:latin typeface="Arial"/>
              <a:cs typeface="Arial"/>
            </a:endParaRPr>
          </a:p>
        </p:txBody>
      </p:sp>
      <p:sp>
        <p:nvSpPr>
          <p:cNvPr id="9275" name="Rectangle 59"/>
          <p:cNvSpPr>
            <a:spLocks noChangeArrowheads="1"/>
          </p:cNvSpPr>
          <p:nvPr/>
        </p:nvSpPr>
        <p:spPr bwMode="auto">
          <a:xfrm>
            <a:off x="3884613" y="4096809"/>
            <a:ext cx="782265"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US" sz="1400" b="1">
                <a:solidFill>
                  <a:srgbClr val="39536B"/>
                </a:solidFill>
                <a:latin typeface="Arial"/>
                <a:cs typeface="Arial"/>
              </a:rPr>
              <a:t>database</a:t>
            </a:r>
            <a:endParaRPr lang="en-US" sz="1400">
              <a:latin typeface="Arial"/>
              <a:cs typeface="Arial"/>
            </a:endParaRPr>
          </a:p>
        </p:txBody>
      </p:sp>
      <p:sp>
        <p:nvSpPr>
          <p:cNvPr id="9276" name="Rectangle 60"/>
          <p:cNvSpPr>
            <a:spLocks noChangeArrowheads="1"/>
          </p:cNvSpPr>
          <p:nvPr/>
        </p:nvSpPr>
        <p:spPr bwMode="auto">
          <a:xfrm>
            <a:off x="1449388" y="1963209"/>
            <a:ext cx="3632200" cy="2641600"/>
          </a:xfrm>
          <a:prstGeom prst="rect">
            <a:avLst/>
          </a:prstGeom>
          <a:noFill/>
          <a:ln w="25400">
            <a:solidFill>
              <a:schemeClr val="hlink"/>
            </a:solidFill>
            <a:prstDash val="dash"/>
            <a:miter lim="800000"/>
            <a:headEnd/>
            <a:tailEnd/>
          </a:ln>
          <a:extLst>
            <a:ext uri="{909E8E84-426E-40dd-AFC4-6F175D3DCCD1}">
              <a14:hiddenFill xmlns="" xmlns:a14="http://schemas.microsoft.com/office/drawing/2010/main">
                <a:solidFill>
                  <a:srgbClr val="FFFFFF"/>
                </a:solidFill>
              </a14:hiddenFill>
            </a:ext>
          </a:extLst>
        </p:spPr>
        <p:txBody>
          <a:bodyPr wrap="none" lIns="90476" tIns="44444" rIns="90476" bIns="44444"/>
          <a:lstStyle/>
          <a:p>
            <a:pPr eaLnBrk="0" hangingPunct="0">
              <a:lnSpc>
                <a:spcPct val="90000"/>
              </a:lnSpc>
              <a:spcBef>
                <a:spcPct val="0"/>
              </a:spcBef>
            </a:pPr>
            <a:r>
              <a:rPr lang="en-US" sz="1400" b="1">
                <a:solidFill>
                  <a:schemeClr val="hlink"/>
                </a:solidFill>
                <a:latin typeface="Arial"/>
                <a:cs typeface="Arial"/>
              </a:rPr>
              <a:t>		</a:t>
            </a:r>
          </a:p>
        </p:txBody>
      </p:sp>
      <p:sp>
        <p:nvSpPr>
          <p:cNvPr id="234557" name="Text Box 61"/>
          <p:cNvSpPr txBox="1">
            <a:spLocks noChangeArrowheads="1"/>
          </p:cNvSpPr>
          <p:nvPr/>
        </p:nvSpPr>
        <p:spPr bwMode="auto">
          <a:xfrm>
            <a:off x="5018088" y="1039284"/>
            <a:ext cx="2102235" cy="308653"/>
          </a:xfrm>
          <a:prstGeom prst="rect">
            <a:avLst/>
          </a:prstGeom>
          <a:noFill/>
          <a:ln w="9525">
            <a:noFill/>
            <a:miter lim="800000"/>
            <a:headEnd/>
            <a:tailEnd/>
          </a:ln>
          <a:effectLst/>
        </p:spPr>
        <p:txBody>
          <a:bodyPr wrap="none"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eaLnBrk="1" hangingPunct="1"/>
            <a:r>
              <a:rPr lang="en-US" sz="1400">
                <a:solidFill>
                  <a:srgbClr val="FF0000"/>
                </a:solidFill>
                <a:effectLst>
                  <a:outerShdw blurRad="38100" dist="38100" dir="2700000" algn="tl">
                    <a:srgbClr val="DDDDDD"/>
                  </a:outerShdw>
                </a:effectLst>
                <a:latin typeface="Arial"/>
                <a:cs typeface="Arial"/>
              </a:rPr>
              <a:t>The Estimating Problem</a:t>
            </a:r>
          </a:p>
        </p:txBody>
      </p:sp>
      <p:cxnSp>
        <p:nvCxnSpPr>
          <p:cNvPr id="9278" name="AutoShape 64"/>
          <p:cNvCxnSpPr>
            <a:cxnSpLocks noChangeShapeType="1"/>
            <a:stCxn id="234557" idx="1"/>
          </p:cNvCxnSpPr>
          <p:nvPr/>
        </p:nvCxnSpPr>
        <p:spPr bwMode="auto">
          <a:xfrm rot="10800000" flipV="1">
            <a:off x="4494214" y="1193610"/>
            <a:ext cx="523874" cy="801347"/>
          </a:xfrm>
          <a:prstGeom prst="curvedConnector2">
            <a:avLst/>
          </a:prstGeom>
          <a:noFill/>
          <a:ln w="25400">
            <a:solidFill>
              <a:srgbClr val="FF0000"/>
            </a:solidFill>
            <a:round/>
            <a:headEnd/>
            <a:tailEnd type="triangle" w="med" len="med"/>
          </a:ln>
          <a:extLst>
            <a:ext uri="{909E8E84-426E-40dd-AFC4-6F175D3DCCD1}">
              <a14:hiddenFill xmlns="" xmlns:a14="http://schemas.microsoft.com/office/drawing/2010/main">
                <a:noFill/>
              </a14:hiddenFill>
            </a:ext>
          </a:extLst>
        </p:spPr>
      </p:cxnSp>
    </p:spTree>
    <p:extLst>
      <p:ext uri="{BB962C8B-B14F-4D97-AF65-F5344CB8AC3E}">
        <p14:creationId xmlns:p14="http://schemas.microsoft.com/office/powerpoint/2010/main" val="2789453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atin typeface="Arial" charset="0"/>
              </a:rPr>
              <a:t>The Estimating Problem</a:t>
            </a:r>
          </a:p>
        </p:txBody>
      </p:sp>
      <p:sp>
        <p:nvSpPr>
          <p:cNvPr id="10243" name="Rectangle 3"/>
          <p:cNvSpPr>
            <a:spLocks noGrp="1" noChangeArrowheads="1"/>
          </p:cNvSpPr>
          <p:nvPr>
            <p:ph idx="1"/>
          </p:nvPr>
        </p:nvSpPr>
        <p:spPr/>
        <p:txBody>
          <a:bodyPr/>
          <a:lstStyle/>
          <a:p>
            <a:pPr marL="0" indent="0" eaLnBrk="1" hangingPunct="1"/>
            <a:r>
              <a:rPr lang="en-US">
                <a:latin typeface="Arial" charset="0"/>
              </a:rPr>
              <a:t>Detailed size measures such as lines of code (LOC), screen controls, or data base objects are needed to make good effort estimates.</a:t>
            </a:r>
          </a:p>
          <a:p>
            <a:pPr marL="0" indent="0" eaLnBrk="1" hangingPunct="1"/>
            <a:r>
              <a:rPr lang="en-US">
                <a:latin typeface="Arial" charset="0"/>
              </a:rPr>
              <a:t>At the initial planning stage, directly estimating LOC, screen controls, or data base objects is usually difficult.</a:t>
            </a:r>
          </a:p>
          <a:p>
            <a:pPr marL="0" indent="0" eaLnBrk="1" hangingPunct="1"/>
            <a:r>
              <a:rPr lang="en-US">
                <a:latin typeface="Arial" charset="0"/>
              </a:rPr>
              <a:t>These are not the items you visualize directly from the requirements or specification.</a:t>
            </a:r>
          </a:p>
          <a:p>
            <a:pPr marL="0" indent="0" eaLnBrk="1" hangingPunct="1"/>
            <a:r>
              <a:rPr lang="en-US">
                <a:latin typeface="Arial" charset="0"/>
              </a:rPr>
              <a:t>How can this be handled?</a:t>
            </a:r>
          </a:p>
        </p:txBody>
      </p:sp>
      <p:pic>
        <p:nvPicPr>
          <p:cNvPr id="10244" name="Picture 5" descr="MCj0078622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2413" y="4008438"/>
            <a:ext cx="1017587" cy="2190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0245" name="Group 31"/>
          <p:cNvGrpSpPr>
            <a:grpSpLocks/>
          </p:cNvGrpSpPr>
          <p:nvPr/>
        </p:nvGrpSpPr>
        <p:grpSpPr bwMode="auto">
          <a:xfrm>
            <a:off x="1004888" y="4244975"/>
            <a:ext cx="1447800" cy="1465263"/>
            <a:chOff x="2354" y="2512"/>
            <a:chExt cx="912" cy="923"/>
          </a:xfrm>
        </p:grpSpPr>
        <p:pic>
          <p:nvPicPr>
            <p:cNvPr id="10249" name="Picture 6" descr="MCBS01872_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55" y="2788"/>
              <a:ext cx="909" cy="6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50" name="Text Box 28"/>
            <p:cNvSpPr txBox="1">
              <a:spLocks noChangeArrowheads="1"/>
            </p:cNvSpPr>
            <p:nvPr/>
          </p:nvSpPr>
          <p:spPr bwMode="auto">
            <a:xfrm>
              <a:off x="2354" y="2512"/>
              <a:ext cx="912"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eaLnBrk="1" hangingPunct="1"/>
              <a:r>
                <a:rPr lang="en-US" sz="1600"/>
                <a:t>Requirements</a:t>
              </a:r>
            </a:p>
          </p:txBody>
        </p:sp>
      </p:grpSp>
      <p:grpSp>
        <p:nvGrpSpPr>
          <p:cNvPr id="10246" name="Group 30"/>
          <p:cNvGrpSpPr>
            <a:grpSpLocks/>
          </p:cNvGrpSpPr>
          <p:nvPr/>
        </p:nvGrpSpPr>
        <p:grpSpPr bwMode="auto">
          <a:xfrm>
            <a:off x="6848475" y="4244975"/>
            <a:ext cx="1549400" cy="1820863"/>
            <a:chOff x="4277" y="2505"/>
            <a:chExt cx="976" cy="1147"/>
          </a:xfrm>
        </p:grpSpPr>
        <p:pic>
          <p:nvPicPr>
            <p:cNvPr id="10247" name="Picture 26" descr="j029723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26" y="2774"/>
              <a:ext cx="878" cy="8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48" name="Text Box 29"/>
            <p:cNvSpPr txBox="1">
              <a:spLocks noChangeArrowheads="1"/>
            </p:cNvSpPr>
            <p:nvPr/>
          </p:nvSpPr>
          <p:spPr bwMode="auto">
            <a:xfrm>
              <a:off x="4277" y="2505"/>
              <a:ext cx="976"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sz="1000">
                  <a:solidFill>
                    <a:schemeClr val="tx1"/>
                  </a:solidFill>
                  <a:latin typeface="Arial" charset="0"/>
                  <a:ea typeface="ＭＳ Ｐゴシック" charset="0"/>
                  <a:cs typeface="ＭＳ Ｐゴシック" charset="0"/>
                </a:defRPr>
              </a:lvl1pPr>
              <a:lvl2pPr marL="742950" indent="-285750" eaLnBrk="0" hangingPunct="0">
                <a:tabLst>
                  <a:tab pos="292100" algn="l"/>
                  <a:tab pos="571500" algn="l"/>
                </a:tabLst>
                <a:defRPr sz="1000">
                  <a:solidFill>
                    <a:schemeClr val="tx1"/>
                  </a:solidFill>
                  <a:latin typeface="Arial" charset="0"/>
                  <a:ea typeface="ＭＳ Ｐゴシック" charset="0"/>
                </a:defRPr>
              </a:lvl2pPr>
              <a:lvl3pPr marL="1143000" indent="-228600" eaLnBrk="0" hangingPunct="0">
                <a:tabLst>
                  <a:tab pos="292100" algn="l"/>
                  <a:tab pos="571500" algn="l"/>
                </a:tabLst>
                <a:defRPr sz="1000">
                  <a:solidFill>
                    <a:schemeClr val="tx1"/>
                  </a:solidFill>
                  <a:latin typeface="Arial" charset="0"/>
                  <a:ea typeface="ＭＳ Ｐゴシック" charset="0"/>
                </a:defRPr>
              </a:lvl3pPr>
              <a:lvl4pPr marL="1600200" indent="-228600" eaLnBrk="0" hangingPunct="0">
                <a:tabLst>
                  <a:tab pos="292100" algn="l"/>
                  <a:tab pos="571500" algn="l"/>
                </a:tabLst>
                <a:defRPr sz="1000">
                  <a:solidFill>
                    <a:schemeClr val="tx1"/>
                  </a:solidFill>
                  <a:latin typeface="Arial" charset="0"/>
                  <a:ea typeface="ＭＳ Ｐゴシック" charset="0"/>
                </a:defRPr>
              </a:lvl4pPr>
              <a:lvl5pPr marL="2057400" indent="-228600" eaLnBrk="0" hangingPunct="0">
                <a:tabLst>
                  <a:tab pos="292100" algn="l"/>
                  <a:tab pos="571500" algn="l"/>
                </a:tabLst>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tabLst>
                  <a:tab pos="292100" algn="l"/>
                  <a:tab pos="571500" algn="l"/>
                </a:tabLst>
                <a:defRPr sz="1000">
                  <a:solidFill>
                    <a:schemeClr val="tx1"/>
                  </a:solidFill>
                  <a:latin typeface="Arial" charset="0"/>
                  <a:ea typeface="ＭＳ Ｐゴシック" charset="0"/>
                </a:defRPr>
              </a:lvl9pPr>
            </a:lstStyle>
            <a:p>
              <a:pPr eaLnBrk="1" hangingPunct="1"/>
              <a:r>
                <a:rPr lang="en-US" sz="1600"/>
                <a:t>Lines of Code?</a:t>
              </a:r>
            </a:p>
          </p:txBody>
        </p:sp>
      </p:grpSp>
    </p:spTree>
    <p:extLst>
      <p:ext uri="{BB962C8B-B14F-4D97-AF65-F5344CB8AC3E}">
        <p14:creationId xmlns:p14="http://schemas.microsoft.com/office/powerpoint/2010/main" val="3538721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89</TotalTime>
  <Words>2628</Words>
  <Application>Microsoft Office PowerPoint</Application>
  <PresentationFormat>On-screen Show (4:3)</PresentationFormat>
  <Paragraphs>430</Paragraphs>
  <Slides>27</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MS PGothic</vt:lpstr>
      <vt:lpstr>Arial</vt:lpstr>
      <vt:lpstr>Calibri</vt:lpstr>
      <vt:lpstr>Times New Roman</vt:lpstr>
      <vt:lpstr>PSP Template</vt:lpstr>
      <vt:lpstr>PSP Fundamentals Fundamental Planning Concepts</vt:lpstr>
      <vt:lpstr>PowerPoint Presentation</vt:lpstr>
      <vt:lpstr>Lecture Topics</vt:lpstr>
      <vt:lpstr>Question</vt:lpstr>
      <vt:lpstr>Need for Plans</vt:lpstr>
      <vt:lpstr>Class Discussion</vt:lpstr>
      <vt:lpstr>Basic Planning Steps</vt:lpstr>
      <vt:lpstr>The PSP Planning Framework</vt:lpstr>
      <vt:lpstr>The Estimating Problem</vt:lpstr>
      <vt:lpstr>Estimation Analogy: Building a House -1</vt:lpstr>
      <vt:lpstr>Estimation Analogy: Building a House -2</vt:lpstr>
      <vt:lpstr>Estimation Analogy: Building a House -3</vt:lpstr>
      <vt:lpstr>Estimation Analogy: Relating to Software</vt:lpstr>
      <vt:lpstr>The PROBE Method</vt:lpstr>
      <vt:lpstr>Conceptual Design</vt:lpstr>
      <vt:lpstr>Identify and Size the Proxies</vt:lpstr>
      <vt:lpstr>Estimate Other Element Sizes</vt:lpstr>
      <vt:lpstr>Calculate Projected Total Program Size and Effort</vt:lpstr>
      <vt:lpstr>Size Measures</vt:lpstr>
      <vt:lpstr>Precise Size Measure</vt:lpstr>
      <vt:lpstr>Counting Standard</vt:lpstr>
      <vt:lpstr>Are All LOC Equal?</vt:lpstr>
      <vt:lpstr>Types of LOC</vt:lpstr>
      <vt:lpstr>Program Size Type Relationships</vt:lpstr>
      <vt:lpstr>Size Estimating Principles</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21</cp:revision>
  <cp:lastPrinted>2015-11-05T19:18:24Z</cp:lastPrinted>
  <dcterms:created xsi:type="dcterms:W3CDTF">2016-03-14T18:33:10Z</dcterms:created>
  <dcterms:modified xsi:type="dcterms:W3CDTF">2018-09-06T00:14:50Z</dcterms:modified>
</cp:coreProperties>
</file>